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4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5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6.xml" ContentType="application/vnd.openxmlformats-officedocument.theme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8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9.xml" ContentType="application/vnd.openxmlformats-officedocument.presentationml.notesSlide+xml"/>
  <Override PartName="/ppt/tags/tag19.xml" ContentType="application/vnd.openxmlformats-officedocument.presentationml.tags+xml"/>
  <Override PartName="/ppt/notesSlides/notesSlide10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1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12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3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14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15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16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notesSlides/notesSlide17.xml" ContentType="application/vnd.openxmlformats-officedocument.presentationml.notesSlide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920" r:id="rId2"/>
    <p:sldMasterId id="2147483946" r:id="rId3"/>
    <p:sldMasterId id="2147484105" r:id="rId4"/>
    <p:sldMasterId id="2147484131" r:id="rId5"/>
    <p:sldMasterId id="2147484338" r:id="rId6"/>
    <p:sldMasterId id="2147484351" r:id="rId7"/>
    <p:sldMasterId id="2147484354" r:id="rId8"/>
    <p:sldMasterId id="2147484367" r:id="rId9"/>
  </p:sldMasterIdLst>
  <p:notesMasterIdLst>
    <p:notesMasterId r:id="rId67"/>
  </p:notesMasterIdLst>
  <p:handoutMasterIdLst>
    <p:handoutMasterId r:id="rId68"/>
  </p:handoutMasterIdLst>
  <p:sldIdLst>
    <p:sldId id="5150" r:id="rId10"/>
    <p:sldId id="674" r:id="rId11"/>
    <p:sldId id="711" r:id="rId12"/>
    <p:sldId id="4478" r:id="rId13"/>
    <p:sldId id="4479" r:id="rId14"/>
    <p:sldId id="4480" r:id="rId15"/>
    <p:sldId id="4481" r:id="rId16"/>
    <p:sldId id="4482" r:id="rId17"/>
    <p:sldId id="4483" r:id="rId18"/>
    <p:sldId id="4484" r:id="rId19"/>
    <p:sldId id="763" r:id="rId20"/>
    <p:sldId id="764" r:id="rId21"/>
    <p:sldId id="789" r:id="rId22"/>
    <p:sldId id="4452" r:id="rId23"/>
    <p:sldId id="790" r:id="rId24"/>
    <p:sldId id="791" r:id="rId25"/>
    <p:sldId id="792" r:id="rId26"/>
    <p:sldId id="793" r:id="rId27"/>
    <p:sldId id="4455" r:id="rId28"/>
    <p:sldId id="795" r:id="rId29"/>
    <p:sldId id="953" r:id="rId30"/>
    <p:sldId id="954" r:id="rId31"/>
    <p:sldId id="955" r:id="rId32"/>
    <p:sldId id="4716" r:id="rId33"/>
    <p:sldId id="2866" r:id="rId34"/>
    <p:sldId id="2869" r:id="rId35"/>
    <p:sldId id="2870" r:id="rId36"/>
    <p:sldId id="2871" r:id="rId37"/>
    <p:sldId id="2872" r:id="rId38"/>
    <p:sldId id="2873" r:id="rId39"/>
    <p:sldId id="2874" r:id="rId40"/>
    <p:sldId id="2875" r:id="rId41"/>
    <p:sldId id="2876" r:id="rId42"/>
    <p:sldId id="2877" r:id="rId43"/>
    <p:sldId id="2878" r:id="rId44"/>
    <p:sldId id="5151" r:id="rId45"/>
    <p:sldId id="4450" r:id="rId46"/>
    <p:sldId id="4456" r:id="rId47"/>
    <p:sldId id="4457" r:id="rId48"/>
    <p:sldId id="4458" r:id="rId49"/>
    <p:sldId id="4459" r:id="rId50"/>
    <p:sldId id="4460" r:id="rId51"/>
    <p:sldId id="4461" r:id="rId52"/>
    <p:sldId id="4462" r:id="rId53"/>
    <p:sldId id="4463" r:id="rId54"/>
    <p:sldId id="4464" r:id="rId55"/>
    <p:sldId id="4465" r:id="rId56"/>
    <p:sldId id="4466" r:id="rId57"/>
    <p:sldId id="4467" r:id="rId58"/>
    <p:sldId id="4468" r:id="rId59"/>
    <p:sldId id="4469" r:id="rId60"/>
    <p:sldId id="4470" r:id="rId61"/>
    <p:sldId id="4471" r:id="rId62"/>
    <p:sldId id="4472" r:id="rId63"/>
    <p:sldId id="4473" r:id="rId64"/>
    <p:sldId id="4474" r:id="rId65"/>
    <p:sldId id="4475" r:id="rId6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47"/>
    <p:restoredTop sz="93675"/>
  </p:normalViewPr>
  <p:slideViewPr>
    <p:cSldViewPr>
      <p:cViewPr varScale="1">
        <p:scale>
          <a:sx n="122" d="100"/>
          <a:sy n="122" d="100"/>
        </p:scale>
        <p:origin x="616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7.xml"/><Relationship Id="rId21" Type="http://schemas.openxmlformats.org/officeDocument/2006/relationships/slide" Target="slides/slide12.xml"/><Relationship Id="rId42" Type="http://schemas.openxmlformats.org/officeDocument/2006/relationships/slide" Target="slides/slide33.xml"/><Relationship Id="rId47" Type="http://schemas.openxmlformats.org/officeDocument/2006/relationships/slide" Target="slides/slide38.xml"/><Relationship Id="rId63" Type="http://schemas.openxmlformats.org/officeDocument/2006/relationships/slide" Target="slides/slide54.xml"/><Relationship Id="rId68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71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9" Type="http://schemas.openxmlformats.org/officeDocument/2006/relationships/slide" Target="slides/slide20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slide" Target="slides/slide31.xml"/><Relationship Id="rId45" Type="http://schemas.openxmlformats.org/officeDocument/2006/relationships/slide" Target="slides/slide36.xml"/><Relationship Id="rId53" Type="http://schemas.openxmlformats.org/officeDocument/2006/relationships/slide" Target="slides/slide44.xml"/><Relationship Id="rId58" Type="http://schemas.openxmlformats.org/officeDocument/2006/relationships/slide" Target="slides/slide49.xml"/><Relationship Id="rId66" Type="http://schemas.openxmlformats.org/officeDocument/2006/relationships/slide" Target="slides/slide57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2.xml"/><Relationship Id="rId19" Type="http://schemas.openxmlformats.org/officeDocument/2006/relationships/slide" Target="slides/slide10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slide" Target="slides/slide34.xml"/><Relationship Id="rId48" Type="http://schemas.openxmlformats.org/officeDocument/2006/relationships/slide" Target="slides/slide39.xml"/><Relationship Id="rId56" Type="http://schemas.openxmlformats.org/officeDocument/2006/relationships/slide" Target="slides/slide47.xml"/><Relationship Id="rId64" Type="http://schemas.openxmlformats.org/officeDocument/2006/relationships/slide" Target="slides/slide55.xml"/><Relationship Id="rId69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2.xml"/><Relationship Id="rId72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46" Type="http://schemas.openxmlformats.org/officeDocument/2006/relationships/slide" Target="slides/slide37.xml"/><Relationship Id="rId59" Type="http://schemas.openxmlformats.org/officeDocument/2006/relationships/slide" Target="slides/slide50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1.xml"/><Relationship Id="rId41" Type="http://schemas.openxmlformats.org/officeDocument/2006/relationships/slide" Target="slides/slide32.xml"/><Relationship Id="rId54" Type="http://schemas.openxmlformats.org/officeDocument/2006/relationships/slide" Target="slides/slide45.xml"/><Relationship Id="rId62" Type="http://schemas.openxmlformats.org/officeDocument/2006/relationships/slide" Target="slides/slide53.xml"/><Relationship Id="rId7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49" Type="http://schemas.openxmlformats.org/officeDocument/2006/relationships/slide" Target="slides/slide40.xml"/><Relationship Id="rId57" Type="http://schemas.openxmlformats.org/officeDocument/2006/relationships/slide" Target="slides/slide48.xml"/><Relationship Id="rId10" Type="http://schemas.openxmlformats.org/officeDocument/2006/relationships/slide" Target="slides/slide1.xml"/><Relationship Id="rId31" Type="http://schemas.openxmlformats.org/officeDocument/2006/relationships/slide" Target="slides/slide22.xml"/><Relationship Id="rId44" Type="http://schemas.openxmlformats.org/officeDocument/2006/relationships/slide" Target="slides/slide35.xml"/><Relationship Id="rId52" Type="http://schemas.openxmlformats.org/officeDocument/2006/relationships/slide" Target="slides/slide43.xml"/><Relationship Id="rId60" Type="http://schemas.openxmlformats.org/officeDocument/2006/relationships/slide" Target="slides/slide51.xml"/><Relationship Id="rId65" Type="http://schemas.openxmlformats.org/officeDocument/2006/relationships/slide" Target="slides/slide5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39" Type="http://schemas.openxmlformats.org/officeDocument/2006/relationships/slide" Target="slides/slide30.xml"/><Relationship Id="rId34" Type="http://schemas.openxmlformats.org/officeDocument/2006/relationships/slide" Target="slides/slide25.xml"/><Relationship Id="rId50" Type="http://schemas.openxmlformats.org/officeDocument/2006/relationships/slide" Target="slides/slide41.xml"/><Relationship Id="rId55" Type="http://schemas.openxmlformats.org/officeDocument/2006/relationships/slide" Target="slides/slide4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019A08-F8A3-6949-A65B-E3147C278B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FA3DF19-91AD-914C-A7F6-4AA2A7E645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AD636FF8-CD82-7340-9DDC-BB4B4798B04E}" type="datetimeFigureOut">
              <a:rPr lang="en-US"/>
              <a:pPr>
                <a:defRPr/>
              </a:pPr>
              <a:t>5/20/20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49600E-2B3E-2641-9ECF-F25C3BA209A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17B383-3727-2745-B3D2-CA3F82DC2A8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F63E19C4-7634-C84C-8A08-F1155DA415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302EC73-6E89-F04C-A37A-7C630CCBAA4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5176FC-BDCF-954E-A852-4B4AE321B1D4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90E3D52B-79D4-6A46-9768-0576B5B692C2}" type="datetime1">
              <a:rPr lang="en-US" altLang="en-US"/>
              <a:pPr>
                <a:defRPr/>
              </a:pPr>
              <a:t>5/20/20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138926B2-FAB3-9A41-903D-981D5B9DDA2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00A49AD7-AD6F-3843-B037-3977124195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8FCC79-2EC2-9147-9B95-84369E68674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4E0FE6-2B29-2044-BE2C-49B3357C147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91B4C252-306E-224C-8B2A-E6667D8E67C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>
            <a:extLst>
              <a:ext uri="{FF2B5EF4-FFF2-40B4-BE49-F238E27FC236}">
                <a16:creationId xmlns:a16="http://schemas.microsoft.com/office/drawing/2014/main" id="{4811DDEB-23E5-1A4A-A4FA-2FB462DC493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7CF1C65-F0E2-8E44-882C-5DBA87F125D8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2AB01437-07BF-AD4E-82F9-DDA0E0B2AF5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55423678-1E4A-644F-87FF-81A34DC442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273471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B4C252-306E-224C-8B2A-E6667D8E67C9}" type="slidenum">
              <a:rPr lang="en-US" altLang="en-US" smtClean="0"/>
              <a:pPr>
                <a:defRPr/>
              </a:pPr>
              <a:t>42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63273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0338491-212B-488F-8FC5-8AAF672BF27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8243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590FD86-5797-479E-9B1A-5C14AD3F567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82446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AB7292D-C7D6-48AD-9595-A4788191FDD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49418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6613CD-2BB9-4B6D-BF72-C1BCE1D1C1F2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96741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81418D6-CD18-46A6-9B5F-8F44D825FDA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30744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8B7BD2-61C8-4C87-894B-25A10C1C45E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73692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1905C99-20CF-46A8-A379-53111239E3F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74477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1905C99-20CF-46A8-A379-53111239E3F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4227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1" name="Rectangle 7">
            <a:extLst>
              <a:ext uri="{FF2B5EF4-FFF2-40B4-BE49-F238E27FC236}">
                <a16:creationId xmlns:a16="http://schemas.microsoft.com/office/drawing/2014/main" id="{72B6FE08-6864-4940-BF64-3C5B1B12D1A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F6CC43C-5C89-324A-B95C-0A31F94252D9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35522" name="Rectangle 2">
            <a:extLst>
              <a:ext uri="{FF2B5EF4-FFF2-40B4-BE49-F238E27FC236}">
                <a16:creationId xmlns:a16="http://schemas.microsoft.com/office/drawing/2014/main" id="{0F29EB5B-CF11-1144-AD6A-83AFBD2B754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23" name="Rectangle 3">
            <a:extLst>
              <a:ext uri="{FF2B5EF4-FFF2-40B4-BE49-F238E27FC236}">
                <a16:creationId xmlns:a16="http://schemas.microsoft.com/office/drawing/2014/main" id="{3A5EFFE3-7FAD-0E48-814A-5ECD0B8E8BD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937320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29" name="Rectangle 7">
            <a:extLst>
              <a:ext uri="{FF2B5EF4-FFF2-40B4-BE49-F238E27FC236}">
                <a16:creationId xmlns:a16="http://schemas.microsoft.com/office/drawing/2014/main" id="{A75D7540-965C-E946-94FC-7EA2412FF5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1B95770-E74D-3C40-B77A-829F3A679D7D}" type="slidenum">
              <a:rPr lang="en-US" altLang="en-US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13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52930" name="Rectangle 2">
            <a:extLst>
              <a:ext uri="{FF2B5EF4-FFF2-40B4-BE49-F238E27FC236}">
                <a16:creationId xmlns:a16="http://schemas.microsoft.com/office/drawing/2014/main" id="{6CCC05AD-DBB6-6D42-BC06-9F902698E76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2931" name="Rectangle 3">
            <a:extLst>
              <a:ext uri="{FF2B5EF4-FFF2-40B4-BE49-F238E27FC236}">
                <a16:creationId xmlns:a16="http://schemas.microsoft.com/office/drawing/2014/main" id="{FA67EF9A-679D-3146-BF38-9EDC49E2FDF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>
            <a:extLst>
              <a:ext uri="{FF2B5EF4-FFF2-40B4-BE49-F238E27FC236}">
                <a16:creationId xmlns:a16="http://schemas.microsoft.com/office/drawing/2014/main" id="{4811DDEB-23E5-1A4A-A4FA-2FB462DC493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7CF1C65-F0E2-8E44-882C-5DBA87F125D8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36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2AB01437-07BF-AD4E-82F9-DDA0E0B2AF5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55423678-1E4A-644F-87FF-81A34DC442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30456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7" name="Rectangle 7">
            <a:extLst>
              <a:ext uri="{FF2B5EF4-FFF2-40B4-BE49-F238E27FC236}">
                <a16:creationId xmlns:a16="http://schemas.microsoft.com/office/drawing/2014/main" id="{0F3A418A-14D1-464F-A54D-355AE743F29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C1C221E-E656-C44A-8403-F0F7A569A932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32098" name="Rectangle 2">
            <a:extLst>
              <a:ext uri="{FF2B5EF4-FFF2-40B4-BE49-F238E27FC236}">
                <a16:creationId xmlns:a16="http://schemas.microsoft.com/office/drawing/2014/main" id="{6064A1DD-AB3E-AA44-93A2-E4385B62093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2099" name="Rectangle 3">
            <a:extLst>
              <a:ext uri="{FF2B5EF4-FFF2-40B4-BE49-F238E27FC236}">
                <a16:creationId xmlns:a16="http://schemas.microsoft.com/office/drawing/2014/main" id="{CE5CA219-859B-2A49-866B-18C9481D89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034887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9B6732E-98E0-43A3-816E-134D4C0C4E1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51794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7035D9-8AE5-4BC1-97C1-63FEBB06D8C5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00856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3CF8E2B-EB90-4169-8AA8-97841C217CB2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1845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E835F31-6093-45F9-8252-61EEC166EAB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57827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C4C46FCB-634B-8A47-9AC6-25B3464E1E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9F95C4AF-D30F-E14D-BBC3-754FDBA4A4E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731F3883-8568-B84C-A306-1CBF8DA0A86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08595BAA-66AE-534A-8396-AF004655C4B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A8252872-9190-864A-802C-997A78520E6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282D34A-7AAA-A840-98D2-CEA336C9057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1F38DEAD-5A41-EA4D-A385-D5078B1E78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085196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F065356-3506-3346-B6C4-ADF54CA1B8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2F381B7-EE4D-4444-8CAA-01EBF5B5943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D27293-BD49-2A4B-B1F2-51314F109C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6557940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F24509-A4B3-2C4F-9AD0-DD3550F7CE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590759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35D994-FDC0-964B-B4AE-94C64D4C496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4693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C59A038-475D-B541-8D1D-D99D69F8758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D2953A3-6B7E-B14A-85F4-6D246B76F5E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2408B9-62FA-8E48-B981-AC33381087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465668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A9BE153-E238-C245-91BD-AE4226796B2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1A55DE1-CD7D-4F47-AEFF-1DE8F2EBF6F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0E76D7-09D5-AD43-8228-0CC2663E6E9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7574923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90EDC1BF-D507-7F45-A7C4-0B90682907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992A2FD-3614-2F4F-8D8D-1968A4FCD5C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88F423D4-7D62-A046-9486-902C5E64323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3B21A48-4278-2847-949C-8F4EE04798A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665F9C1-6ECF-784D-8FE7-AA1307BE842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1459B8B-977C-BF46-961F-BB3F0DCA34C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/>
            </a:lvl1pPr>
          </a:lstStyle>
          <a:p>
            <a:pPr>
              <a:defRPr/>
            </a:pPr>
            <a:fld id="{FE9E5A73-BAFF-F548-9E2E-21289D4758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9984825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9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F827B9E-D107-FE47-BCBA-A0F54423FF2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AE25E78-7811-3E45-9C3F-3AE96402681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9CD3246B-4504-6A44-A3C6-3AD1B22000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4030766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4D63735-01BA-B944-9CAC-1B9C54BD73C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C670B12-B340-A643-9F4E-E46E2789DC7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B2591BB-F593-DC41-9202-A6281FB4FD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7512914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D1CFE7F-38BF-7E4F-8084-41548CC6EB3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B09D385-5ADD-F044-A1E9-12910F637D9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850AAB8-6D13-F74D-82DE-0154304737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0210236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5F562CE1-D7B9-2B48-AABD-520F279FD19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8A76E69-B5F0-BF4B-B407-6D552D390EF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DCC7F1B-7885-0949-97FC-084E8A56F43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9685069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35DD151-C820-B34A-B26B-2D2F1D3E1F8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CCFDF57E-6974-814A-893F-5B3EC8AC9CA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BDA969E1-C8A6-544B-920A-17EB75C6EE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8567536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53C2F28A-A914-FE46-A024-DF13262B8C5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9100917-C7B6-434C-99E9-E987DCCAA5D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585CF00-0E48-FA45-8634-07059AC75E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62496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BFEC6F2-5D18-2C4E-B51F-B9956BEBDC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E9556DB-4661-F944-B2CF-C77C133C4C1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075FE-9648-6D48-9A3F-79E0A4971B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314467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273055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552A2B8-84EB-424B-AB45-BF86C41D24A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2D8C86B-640E-DD49-A5A7-2807F5B6B58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C344135-9420-D548-BD7C-79317C91434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9384007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EBB0C76-64C6-2942-B4EB-EE86FC1D051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E47F2FC-584D-BF4D-AF6A-AD913370760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1DB68E5-2868-6D4F-A89F-4CC0EFD4A2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4396646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631792A-AD76-664C-A1F8-67622FD1219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D1CFAAE-D710-B945-880C-4838C9E27A0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B99F8390-5E7B-F84D-BB5A-F0643481A97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9097830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49" y="152400"/>
            <a:ext cx="2152651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6" y="152400"/>
            <a:ext cx="6305551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50158EE-260B-B548-928C-E911F37962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3577B43-A5DC-1B40-946C-9AFCCF79B3B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954DE8F5-A1D7-DB49-969C-EAC86A464DD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5091396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6F2D48B-DA98-9943-BC1C-A3EA9EB5DCE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1997EEF-E597-CB49-82CE-E15B3C1E8B7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61C15F8-46C5-1E47-A52A-D0FDBA87F5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5671746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FF78E4D0-424C-0347-A9CF-9E0B76713F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A33CC073-19C1-4248-876B-620F0F137C3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9A9073A6-6853-0F42-BD07-7378E219911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D25A0291-5427-B84A-B976-84F330C4F86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4FE10629-1650-674B-8E6B-FB0D2376E98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72D5666-8AF3-5D4B-9DBF-049134A814E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/>
            </a:lvl1pPr>
          </a:lstStyle>
          <a:p>
            <a:pPr>
              <a:defRPr/>
            </a:pPr>
            <a:fld id="{E967BE0B-2763-2049-A065-F1B8755BA5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4954318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9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9F6E65B-F4D3-3944-A374-1D0280283AB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1A79C1B-984C-364F-AF40-AE13374B2D2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5492BC37-A118-A54F-AC4D-063C0DBF12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2122689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D05D34E-8F1F-7E44-8E24-99F75182925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51EFE95-F820-E747-9341-BA4039E1E26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7E050C4-0910-8048-9740-3DBA2CE33B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4178948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663CB9F-F849-5645-8E13-F1DE817F51C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41F8311-5EED-E845-BC70-610F9CFD66A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91A66211-12EB-5542-A4A8-C149AEDD23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9620015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5B71E6E3-998C-9544-B8FF-E54C160A566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A419141F-C4E9-0B4E-A246-8CC026C0A17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BCF3F7B-A04E-DF4A-8937-C43C179D5B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629479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2C408C-4BB6-1C4F-B571-BB4CA51687F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8DD0093-E897-EC49-850B-CAA491BE9FF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4C5A45-E2DB-EB49-B94E-42C8EAE6121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7418821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6911567B-47F9-5849-930E-8C6D41B52A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26280F4A-A5F7-B34A-99FD-B7DAC4D84D9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54DC08C1-50FB-784E-8290-EF1E56DEDA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8168374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ED3ED04A-310E-B641-A663-4B51CE77C66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9B1C7671-C4C8-144F-B54F-68976AADE33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F3A6762-16BE-2040-B803-55E100CD21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5086897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273055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C5228AF-DAE0-C34E-AE0C-CE18E3E0F39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F1C6DDA-B4E8-6D45-BD7C-A2B555DF7B5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08B495F-94D1-AD4D-82FB-0AC90C72F4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5765192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F6B5E7B-1157-6340-89A3-6088FF59640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8132281-096F-2846-AF74-40556CC34CD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60E6768-6EA0-2B48-B4F6-782912DF6E7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5096079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E348F99-A9E9-A340-93CE-467BCF71994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EA0239B-2D4E-AF41-9282-EB8079EAA6E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7DE3877-7A7D-DD4D-82B4-4016483A2B0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9802142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49" y="152400"/>
            <a:ext cx="2152651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6" y="152400"/>
            <a:ext cx="6305551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0946A57-00B5-BF4D-BA0D-4C0AAA5BC9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18EEB5B-561D-2D4D-A99E-0F26DFC44BC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749DD3B-C68E-8E45-8046-6CB425BBF8B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8681100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A6527E0-E5A8-6D40-BCBD-944D973152B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15E69D3-0FB2-2144-A9A0-8AA4872599D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004A0ECB-096A-4742-BD97-AA048FDF82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4977946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DoubleCode_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085307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88950" y="1904999"/>
            <a:ext cx="3870325" cy="1905001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solidFill>
                  <a:schemeClr val="tx1"/>
                </a:solidFill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source code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 hasCustomPrompt="1"/>
          </p:nvPr>
        </p:nvSpPr>
        <p:spPr>
          <a:xfrm>
            <a:off x="4664075" y="1904999"/>
            <a:ext cx="3870325" cy="1905001"/>
          </a:xfrm>
          <a:solidFill>
            <a:schemeClr val="accent5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source code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90436" y="1447800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title</a:t>
            </a:r>
            <a:endParaRPr lang="de-CH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4553306" y="1447799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title</a:t>
            </a:r>
            <a:endParaRPr lang="de-CH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396875" y="39528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078674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Title and Horizonta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1"/>
          </p:nvPr>
        </p:nvSpPr>
        <p:spPr>
          <a:xfrm>
            <a:off x="404565" y="3886201"/>
            <a:ext cx="7896225" cy="2452382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13287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Explanationand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85775" y="1362076"/>
            <a:ext cx="7896225" cy="2524124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source code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383997" y="39528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903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9826EA7-578E-2F42-A4C2-122305C24D9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D502D43-BF5C-FE4B-97D8-A2CA06A5D3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1FCCFA-1F0E-FD48-A983-0E37301F85A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3395973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C3742222-F29D-8746-8485-52B78EC429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DA1EEB37-4086-A048-BCA6-52EF3E991764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351D10F5-CF07-BC4F-AEA7-EB0EBBF5C7F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5279F13-A660-0442-BA6B-97FEC7F1420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6D374A8-8534-4C45-BA6E-2E1580AF53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A3412AE-DCDC-2D47-A254-A070F420216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E9B532B6-A008-424A-924E-EA71AE4F14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1445027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CC0346A-E57B-6F40-9390-403E914C0F3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FABF3E2-2C59-E840-A957-4865F1925F6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B0D574-11D3-D64D-8790-E46EB69BFF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9654291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8AFD0C6-552A-BF4A-B802-D080C569DD0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2DCC204-07CA-D146-872C-416F095E31E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D38EAD-5B00-BF4C-BB83-04F79AC870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8198150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B054A0D1-0549-344F-8552-4DE1684069A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A1508F3-C424-1B47-AA30-2C03B51A81D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8D11A-B685-594F-92D4-7402680B15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7957050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9986699C-7B92-9242-BC30-2B42D065FAD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715F616-BAAD-B64A-8179-9775F21810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5BB188-0DEA-C148-82FD-03336D5DBA2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6603068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92A548EE-EB47-1940-8A88-A755330E9D8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BFD0B88A-D29A-BE47-9EF2-F7E7B500875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716B2A-6574-DD42-8F78-46F777B3BA2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1786868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58813B69-B5B7-CD48-BAD2-F658836CB22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F8E0F78B-FEC5-1845-80C5-6F4A789232D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8E01A5-AB12-254B-80C1-12E7FDB9921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0718697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3DB902F-38D8-A24C-9BF2-9F954FFA0D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3DC7B3F-4F2E-D145-B398-6B3E10D56B6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FEB14-871A-A642-9D43-2895160B9A9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7367731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EC101C1-41AB-9147-A093-DE6C3C50508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D5E2ADD-A347-F642-85BB-9810FD9AA00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03FC76-6196-F84D-A33E-AC850170F7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3396542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4A68A53-E6AD-3D4A-A5AD-C8BAE714FB9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C5B509E-82B4-674A-BE6F-B5ACA15C1F0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4C376A-0C92-DF4F-9013-F4619B16C3C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53484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1977B371-6C6F-A24E-9DD8-D3FA2BE1D70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54818A72-28C9-F045-A4CC-3D2237FF57F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866AB5-1117-D74C-A189-8782914E7F9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4363712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70A5FEF-40C5-A141-9473-6023FFF1C50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24A988D-876D-DD45-A280-19C3559BFA1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9D9080-6B3D-274B-8935-CD0F10A0EE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0367354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8BEB09C-B257-3942-A72E-B204574FC8B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BA401158-F3E8-214A-84B5-EE46C4E719B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119E5-1D2D-6F40-BFB5-6DDC3CE8305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0258005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82E1C9A3-F56E-D141-AFDD-14DAFE9913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F27F9853-DC4D-6A40-8B3D-0046D6891CA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1A3CEF30-81C3-494E-8E08-B06EED17BF6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31DA0A4-3F10-7243-82FB-1B85A352C97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93FF985-53D0-9349-AC13-CD6AE39412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9D741F4-487D-3E4E-9492-1709A558490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/>
            </a:lvl1pPr>
          </a:lstStyle>
          <a:p>
            <a:pPr>
              <a:defRPr/>
            </a:pPr>
            <a:fld id="{23E0EA3A-D5AA-C346-B0E5-0F3723CF0AF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4004945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9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74190E3-4064-CF4E-9EF1-5498E2CC5D1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7C4C7F7-4C4D-B944-BC3B-71BA39BC691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14BF785-49C4-4B44-9CBF-9B061C32DF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0010747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D11A547-9A96-D34E-9AE5-D03E9FBB1A0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9AFB6F-ED4E-7541-AA59-8A27C3DE6BD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310A982-9DE3-0240-BA09-D77CC283AC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9679840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1FFA73C-96FD-4047-9E4B-7F77101D9E1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CDFF0CB-D922-AE44-8655-D362B07698D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11E71DC-D6B8-B544-A322-844BB8D72F5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2780677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CBC457C9-BFF8-2F46-8923-024E19AE301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E2576195-54AB-DD4F-9010-41A85A870D6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6184090-2B8D-2C48-90B7-6903E8EFDAA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2820407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7C6CA79B-3246-2340-B232-D58F661C36A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EF88248-C1B9-0748-9AB9-32134EA6D98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A3D9306-ECE4-C544-A3CD-354A1CDCC3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9066829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3B408B40-D24F-6743-BC6C-4DDBDBC0F30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00155B31-3658-5D48-8A04-A92905AD0B1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23C1B2B-713D-944A-8EF0-1D71CFC78B0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7092355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273055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5F94AF5-7321-5D4E-AB77-CE6E9B9B4F6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E881CA0-D034-7849-BDCB-DDCB8F1B602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C870DD5-5BB8-B04A-8DCF-77553DDFA2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408309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88538EE-96B2-AA47-80D2-476C2BB5139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8F1C0E30-244F-0042-BD8B-23BA6744B8C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D9301D-C9BB-B54F-B660-7088957654D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6330484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EF76DDE-0079-A74C-89D8-E23DF7952DB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EC2C245-9575-3E48-858A-A505AB8D97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DC0B96F-BEA7-3F4F-8A59-59148C79862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5398916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2477E4B-B36D-AB49-AB2A-B49BEDB8BA4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248D540-1400-2E4B-A645-30C5F856A3B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973F432-234C-0B43-BBAA-E00587F551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041100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49" y="152400"/>
            <a:ext cx="2152651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6" y="152400"/>
            <a:ext cx="6305551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D2F324C-9234-7D4C-BFDC-556019537C7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6D6E083-9670-8249-B57A-4F9188469D4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3C054EE-DDC4-1E44-8972-DD1D6D6730D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3166820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7E5DF24-E9FE-C344-9BD0-18942DD36ED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BFD28FE-BE78-6A48-AEF2-D0B0FE3828B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0BE929E-4EFA-1347-8DBD-771F9AC3AB4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3962836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B83FCC61-4B87-AB4C-8CFF-885FAAC811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2975244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9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AE726A-E58B-F348-AFE8-8E758D9185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5712457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AB8120-7BE8-1646-82F1-87D6D6593A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3594795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598457-F2AF-5642-8568-B194DCD11F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5786779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5EC3EF-F419-4C4A-80EB-49D8207AEA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8967433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2B5F6E-C0B7-6A47-A6C5-C921A6B45A4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208125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C1CF2072-0028-324C-890D-56FB1397CFB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4DF6D8AA-FE40-7641-8EA6-3105809B9DF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BCB059-0ACB-234B-8360-6664267FCE6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0431567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CB7EBA-2110-394E-909B-C314EBAE96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5541753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273055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E0B401-FF74-F249-AECE-D27786BDFA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0967137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6ACA92-08C4-574F-92B6-F6E2D1FD55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2182669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232DBB-60A4-A549-94D6-E89D51F1F9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7445031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49" y="152400"/>
            <a:ext cx="2152651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6" y="152400"/>
            <a:ext cx="6305551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886BC7-1C5A-4343-9502-58A4CA5A58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2956115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51F7F5-D84C-3749-9543-62E47283D0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7697565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99AED6-79BC-4446-BC9E-2F1AC7B383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6010835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198C375A-5227-0144-9C68-C314CEC44D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2052545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5" charset="0"/>
                <a:ea typeface="Arial" pitchFamily="-105" charset="0"/>
                <a:cs typeface="Arial" pitchFamily="-105" charset="0"/>
              </a:defRPr>
            </a:lvl1pPr>
          </a:lstStyle>
          <a:p>
            <a:pPr eaLnBrk="1" hangingPunct="1"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5B29F3BD-807D-F541-A56A-D43941A216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687632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D9F738-DF39-E548-9E37-7F857B1ACB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326952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992DA08-79DE-C54C-B6B8-2A4D1FC21D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60AF047-B725-2742-A8B3-850CC4796C6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40CD5C-FC9B-9B42-9743-CDD5AA7FB93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095839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F99116-17C0-F24C-82EF-DD08F1B4E6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948165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7935DC-74B2-3A45-B0FD-9162A33454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770617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17878E-2A39-E841-A4B5-6139E0134A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235393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CC54BE-0F2A-A940-9B8F-E4FF659E69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95794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10C76A-0868-E546-9417-FC2F603E89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226579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039382-9AB2-064F-823F-2293E75A2C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150844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1AF66A-2092-FF4D-A22E-AD4C8E61E0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694293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23E894-44A8-F04D-8B62-B1B173F682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185573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DE860-B22C-B047-ABD3-EE80F77CAE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948239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0F9C8B-87A0-6844-A965-C49BF60B26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66328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CB1A50C-3A9A-4643-B430-3B76F0C9EE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62D37BE-EA6B-F140-BF5F-8D18935B18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5F39F1-5A66-A04F-82E2-65DB2A8F9C4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4486572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34" charset="0"/>
              <a:ea typeface="ＭＳ Ｐゴシック" charset="0"/>
              <a:cs typeface="Arial" charset="0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34" charset="0"/>
              <a:ea typeface="ＭＳ Ｐゴシック" charset="0"/>
              <a:cs typeface="Arial" charset="0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34" charset="0"/>
              <a:ea typeface="ＭＳ Ｐゴシック" charset="0"/>
              <a:cs typeface="Arial" charset="0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5" charset="0"/>
                <a:ea typeface="Arial" pitchFamily="-105" charset="0"/>
                <a:cs typeface="Arial" pitchFamily="-105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EF0CAD05-5F98-C240-A41D-E171A630493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845696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752C56-4F8A-824F-A263-2404B5D536A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47875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A6F638-9311-044E-822F-DB90AF0533D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820311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98FC8E-6941-C74C-BC08-436BE2F5B5D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030037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2913EA-86C8-7044-8F98-044F5E7301A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998355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EB2717-EF8A-4F48-9475-0E5579379CA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154825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CEDDA7-F9BC-D143-BB10-4566D815D5F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408953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CCDBC6-CC01-564B-8353-1EF7BD2EDA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466415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E88A4F-2F9B-8940-A946-705E7B7AAFF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541363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0E8B17-B4D9-5340-8D3E-0FD2DBAED3D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65175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63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1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12" Type="http://schemas.openxmlformats.org/officeDocument/2006/relationships/slideLayout" Target="../slideLayouts/slideLayout75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4.xml"/><Relationship Id="rId5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73.xml"/><Relationship Id="rId4" Type="http://schemas.openxmlformats.org/officeDocument/2006/relationships/slideLayout" Target="../slideLayouts/slideLayout67.xml"/><Relationship Id="rId9" Type="http://schemas.openxmlformats.org/officeDocument/2006/relationships/slideLayout" Target="../slideLayouts/slideLayout72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77.xml"/><Relationship Id="rId1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slideLayout" Target="../slideLayouts/slideLayout89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12" Type="http://schemas.openxmlformats.org/officeDocument/2006/relationships/slideLayout" Target="../slideLayouts/slideLayout101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8C7DCE88-4C25-7649-8D06-768C7FEE83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DADC582E-50F2-6842-BCC9-5F02CC331AC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ED639B4-515C-F341-AE77-64E4CCB410A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7A5E43F3-809D-4A46-820A-514CE40526D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9D985A5A-11B0-3A49-99E8-5D930A7CFF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C89B6B19-BA6C-924D-BFCC-C1428A6A076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40DB89D3-0D3F-A44E-9AB0-5EF3BF0CD09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3" r:id="rId1"/>
    <p:sldLayoutId id="2147484221" r:id="rId2"/>
    <p:sldLayoutId id="2147484222" r:id="rId3"/>
    <p:sldLayoutId id="2147484223" r:id="rId4"/>
    <p:sldLayoutId id="2147484224" r:id="rId5"/>
    <p:sldLayoutId id="2147484225" r:id="rId6"/>
    <p:sldLayoutId id="2147484226" r:id="rId7"/>
    <p:sldLayoutId id="2147484227" r:id="rId8"/>
    <p:sldLayoutId id="2147484228" r:id="rId9"/>
    <p:sldLayoutId id="2147484229" r:id="rId10"/>
    <p:sldLayoutId id="2147484230" r:id="rId11"/>
    <p:sldLayoutId id="214748423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>
            <a:extLst>
              <a:ext uri="{FF2B5EF4-FFF2-40B4-BE49-F238E27FC236}">
                <a16:creationId xmlns:a16="http://schemas.microsoft.com/office/drawing/2014/main" id="{905E7BDC-7850-0840-AE02-4CD684FE19E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339" name="Rectangle 1027">
            <a:extLst>
              <a:ext uri="{FF2B5EF4-FFF2-40B4-BE49-F238E27FC236}">
                <a16:creationId xmlns:a16="http://schemas.microsoft.com/office/drawing/2014/main" id="{6E0880CC-46D8-144C-AB8F-FA38446BBE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E2720296-8B91-D64B-9FD7-7AF64C73237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39D3AC41-115F-0845-A7A4-47BF361B187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2E03388C-8DDE-5549-8BDC-829E3484E1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4342" name="Line 1032">
            <a:extLst>
              <a:ext uri="{FF2B5EF4-FFF2-40B4-BE49-F238E27FC236}">
                <a16:creationId xmlns:a16="http://schemas.microsoft.com/office/drawing/2014/main" id="{C35EBA84-E5B9-C34A-9AC4-3C109F724BD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3" name="Line 1033">
            <a:extLst>
              <a:ext uri="{FF2B5EF4-FFF2-40B4-BE49-F238E27FC236}">
                <a16:creationId xmlns:a16="http://schemas.microsoft.com/office/drawing/2014/main" id="{F5BD3987-485D-E042-8A19-7C18DF05F31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4" r:id="rId1"/>
    <p:sldLayoutId id="2147484245" r:id="rId2"/>
    <p:sldLayoutId id="2147484246" r:id="rId3"/>
    <p:sldLayoutId id="2147484247" r:id="rId4"/>
    <p:sldLayoutId id="2147484248" r:id="rId5"/>
    <p:sldLayoutId id="2147484249" r:id="rId6"/>
    <p:sldLayoutId id="2147484250" r:id="rId7"/>
    <p:sldLayoutId id="2147484251" r:id="rId8"/>
    <p:sldLayoutId id="2147484252" r:id="rId9"/>
    <p:sldLayoutId id="2147484253" r:id="rId10"/>
    <p:sldLayoutId id="2147484254" r:id="rId11"/>
    <p:sldLayoutId id="2147484255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026">
            <a:extLst>
              <a:ext uri="{FF2B5EF4-FFF2-40B4-BE49-F238E27FC236}">
                <a16:creationId xmlns:a16="http://schemas.microsoft.com/office/drawing/2014/main" id="{AA84F0B7-9082-F54B-B2FD-6E79E2D3C7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7651" name="Rectangle 1027">
            <a:extLst>
              <a:ext uri="{FF2B5EF4-FFF2-40B4-BE49-F238E27FC236}">
                <a16:creationId xmlns:a16="http://schemas.microsoft.com/office/drawing/2014/main" id="{4F273309-E1C0-A049-BC85-18F59100ECB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5C29659-954C-2C4E-8569-225B3B1E018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52B758B-51D1-614C-9223-36A6FDDCB12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9B207C27-141E-6D45-9D31-A06DA0758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7654" name="Line 1032">
            <a:extLst>
              <a:ext uri="{FF2B5EF4-FFF2-40B4-BE49-F238E27FC236}">
                <a16:creationId xmlns:a16="http://schemas.microsoft.com/office/drawing/2014/main" id="{12E040C0-DE70-434C-AA45-F11374A3003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55" name="Line 1033">
            <a:extLst>
              <a:ext uri="{FF2B5EF4-FFF2-40B4-BE49-F238E27FC236}">
                <a16:creationId xmlns:a16="http://schemas.microsoft.com/office/drawing/2014/main" id="{232DD488-5289-2644-9369-4830820D880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7" r:id="rId1"/>
    <p:sldLayoutId id="2147484258" r:id="rId2"/>
    <p:sldLayoutId id="2147484259" r:id="rId3"/>
    <p:sldLayoutId id="2147484260" r:id="rId4"/>
    <p:sldLayoutId id="2147484261" r:id="rId5"/>
    <p:sldLayoutId id="2147484262" r:id="rId6"/>
    <p:sldLayoutId id="2147484263" r:id="rId7"/>
    <p:sldLayoutId id="2147484264" r:id="rId8"/>
    <p:sldLayoutId id="2147484265" r:id="rId9"/>
    <p:sldLayoutId id="2147484266" r:id="rId10"/>
    <p:sldLayoutId id="2147484267" r:id="rId11"/>
    <p:sldLayoutId id="2147484268" r:id="rId12"/>
    <p:sldLayoutId id="2147484335" r:id="rId13"/>
    <p:sldLayoutId id="2147484336" r:id="rId14"/>
    <p:sldLayoutId id="2147484337" r:id="rId15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026">
            <a:extLst>
              <a:ext uri="{FF2B5EF4-FFF2-40B4-BE49-F238E27FC236}">
                <a16:creationId xmlns:a16="http://schemas.microsoft.com/office/drawing/2014/main" id="{8D063893-3AE8-284D-A275-E8FDFBA4D9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40963" name="Rectangle 1027">
            <a:extLst>
              <a:ext uri="{FF2B5EF4-FFF2-40B4-BE49-F238E27FC236}">
                <a16:creationId xmlns:a16="http://schemas.microsoft.com/office/drawing/2014/main" id="{F0E13FE8-6F14-1F47-B2FE-525895119A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624DA32-BF01-BA4E-9E10-47ABCA88245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44215C59-8EB3-1A4D-A592-4164F6136CD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 smtClean="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AC01B96E-8C0C-4A40-AEED-3BB3936E334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0966" name="Line 1032">
            <a:extLst>
              <a:ext uri="{FF2B5EF4-FFF2-40B4-BE49-F238E27FC236}">
                <a16:creationId xmlns:a16="http://schemas.microsoft.com/office/drawing/2014/main" id="{259D7F8C-F1D6-F841-8CC7-81402C595EB7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67" name="Line 1033">
            <a:extLst>
              <a:ext uri="{FF2B5EF4-FFF2-40B4-BE49-F238E27FC236}">
                <a16:creationId xmlns:a16="http://schemas.microsoft.com/office/drawing/2014/main" id="{8B3213CB-59D2-6C41-9062-D9953F23805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9" r:id="rId1"/>
    <p:sldLayoutId id="2147484232" r:id="rId2"/>
    <p:sldLayoutId id="2147484233" r:id="rId3"/>
    <p:sldLayoutId id="2147484234" r:id="rId4"/>
    <p:sldLayoutId id="2147484235" r:id="rId5"/>
    <p:sldLayoutId id="2147484236" r:id="rId6"/>
    <p:sldLayoutId id="2147484237" r:id="rId7"/>
    <p:sldLayoutId id="2147484238" r:id="rId8"/>
    <p:sldLayoutId id="2147484239" r:id="rId9"/>
    <p:sldLayoutId id="2147484240" r:id="rId10"/>
    <p:sldLayoutId id="2147484241" r:id="rId11"/>
    <p:sldLayoutId id="2147484242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1026">
            <a:extLst>
              <a:ext uri="{FF2B5EF4-FFF2-40B4-BE49-F238E27FC236}">
                <a16:creationId xmlns:a16="http://schemas.microsoft.com/office/drawing/2014/main" id="{86836D00-ED4E-7446-B2C1-5E2FAE20C9E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74083" name="Rectangle 1027">
            <a:extLst>
              <a:ext uri="{FF2B5EF4-FFF2-40B4-BE49-F238E27FC236}">
                <a16:creationId xmlns:a16="http://schemas.microsoft.com/office/drawing/2014/main" id="{2FD858EB-A165-8141-97D5-2226233C3A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E48B0D79-436D-FB48-95D4-FC336984622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7CF08AB-ED2E-BF42-B037-91CF124B5F0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>
              <a:defRPr/>
            </a:pPr>
            <a:fld id="{8E65CC38-3E71-D246-9F7F-3BD7D1A126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74086" name="Line 1032">
            <a:extLst>
              <a:ext uri="{FF2B5EF4-FFF2-40B4-BE49-F238E27FC236}">
                <a16:creationId xmlns:a16="http://schemas.microsoft.com/office/drawing/2014/main" id="{46DE66B3-A632-3246-8565-365576AD349A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087" name="Line 1033">
            <a:extLst>
              <a:ext uri="{FF2B5EF4-FFF2-40B4-BE49-F238E27FC236}">
                <a16:creationId xmlns:a16="http://schemas.microsoft.com/office/drawing/2014/main" id="{22EE3315-5FDC-CA4D-816E-C2D3049E1E5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2" r:id="rId1"/>
    <p:sldLayoutId id="2147484283" r:id="rId2"/>
    <p:sldLayoutId id="2147484284" r:id="rId3"/>
    <p:sldLayoutId id="2147484285" r:id="rId4"/>
    <p:sldLayoutId id="2147484286" r:id="rId5"/>
    <p:sldLayoutId id="2147484287" r:id="rId6"/>
    <p:sldLayoutId id="2147484288" r:id="rId7"/>
    <p:sldLayoutId id="2147484289" r:id="rId8"/>
    <p:sldLayoutId id="2147484290" r:id="rId9"/>
    <p:sldLayoutId id="2147484291" r:id="rId10"/>
    <p:sldLayoutId id="2147484292" r:id="rId11"/>
    <p:sldLayoutId id="2147484293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8915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Garamond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7EE9C8B-C204-4343-ACCD-1281F13431D5}" type="slidenum">
              <a:rPr lang="en-US" altLang="en-US" smtClean="0">
                <a:ea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ea typeface="ＭＳ Ｐゴシック" charset="-128"/>
            </a:endParaRPr>
          </a:p>
        </p:txBody>
      </p:sp>
      <p:sp>
        <p:nvSpPr>
          <p:cNvPr id="38918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38919" name="Line 1033"/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53585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39" r:id="rId1"/>
    <p:sldLayoutId id="2147484340" r:id="rId2"/>
    <p:sldLayoutId id="2147484341" r:id="rId3"/>
    <p:sldLayoutId id="2147484342" r:id="rId4"/>
    <p:sldLayoutId id="2147484343" r:id="rId5"/>
    <p:sldLayoutId id="2147484344" r:id="rId6"/>
    <p:sldLayoutId id="2147484345" r:id="rId7"/>
    <p:sldLayoutId id="2147484346" r:id="rId8"/>
    <p:sldLayoutId id="2147484347" r:id="rId9"/>
    <p:sldLayoutId id="2147484348" r:id="rId10"/>
    <p:sldLayoutId id="2147484349" r:id="rId11"/>
    <p:sldLayoutId id="2147484350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22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Garamond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A731672-D220-A84B-AA98-123E7EE64BEB}" type="slidenum">
              <a:rPr lang="en-US" altLang="en-US" smtClean="0">
                <a:ea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ea typeface="ＭＳ Ｐゴシック" charset="-128"/>
            </a:endParaRPr>
          </a:p>
        </p:txBody>
      </p:sp>
      <p:sp>
        <p:nvSpPr>
          <p:cNvPr id="52230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52231" name="Line 1033"/>
          <p:cNvSpPr>
            <a:spLocks noChangeShapeType="1"/>
          </p:cNvSpPr>
          <p:nvPr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4178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52" r:id="rId1"/>
    <p:sldLayoutId id="2147484353" r:id="rId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7" charset="-128"/>
          <a:cs typeface="ＭＳ Ｐゴシック" pitchFamily="-107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pitchFamily="-107" charset="-128"/>
          <a:cs typeface="ＭＳ Ｐゴシック" pitchFamily="-107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200">
          <a:solidFill>
            <a:schemeClr val="tx1"/>
          </a:solidFill>
          <a:latin typeface="+mn-lt"/>
          <a:ea typeface="ＭＳ Ｐゴシック" pitchFamily="-107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pitchFamily="-107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>
          <a:solidFill>
            <a:schemeClr val="tx1"/>
          </a:solidFill>
          <a:latin typeface="+mn-lt"/>
          <a:ea typeface="ＭＳ Ｐゴシック" pitchFamily="-107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1600">
          <a:solidFill>
            <a:schemeClr val="tx1"/>
          </a:solidFill>
          <a:latin typeface="+mn-lt"/>
          <a:ea typeface="ＭＳ Ｐゴシック" pitchFamily="-107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 smtClean="0">
                <a:solidFill>
                  <a:srgbClr val="000000"/>
                </a:solidFill>
                <a:latin typeface="Garamond" charset="0"/>
                <a:cs typeface="Arial" charset="0"/>
              </a:defRPr>
            </a:lvl1pPr>
          </a:lstStyle>
          <a:p>
            <a:pPr eaLnBrk="1" hangingPunct="1">
              <a:defRPr/>
            </a:pPr>
            <a:fld id="{EA812463-6F28-4A4F-A54C-6F7157E48DD8}" type="slidenum">
              <a:rPr lang="en-US">
                <a:ea typeface="ＭＳ Ｐゴシック" charset="0"/>
              </a:rPr>
              <a:pPr eaLnBrk="1" hangingPunct="1">
                <a:defRPr/>
              </a:pPr>
              <a:t>‹#›</a:t>
            </a:fld>
            <a:endParaRPr lang="en-US">
              <a:ea typeface="ＭＳ Ｐゴシック" charset="0"/>
            </a:endParaRPr>
          </a:p>
        </p:txBody>
      </p:sp>
      <p:sp>
        <p:nvSpPr>
          <p:cNvPr id="1030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031" name="Line 1033"/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0969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55" r:id="rId1"/>
    <p:sldLayoutId id="2147484356" r:id="rId2"/>
    <p:sldLayoutId id="2147484357" r:id="rId3"/>
    <p:sldLayoutId id="2147484358" r:id="rId4"/>
    <p:sldLayoutId id="2147484359" r:id="rId5"/>
    <p:sldLayoutId id="2147484360" r:id="rId6"/>
    <p:sldLayoutId id="2147484361" r:id="rId7"/>
    <p:sldLayoutId id="2147484362" r:id="rId8"/>
    <p:sldLayoutId id="2147484363" r:id="rId9"/>
    <p:sldLayoutId id="2147484364" r:id="rId10"/>
    <p:sldLayoutId id="2147484365" r:id="rId11"/>
    <p:sldLayoutId id="2147484366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5" charset="-128"/>
          <a:cs typeface="ＭＳ Ｐゴシック" pitchFamily="-10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5" charset="-128"/>
          <a:cs typeface="ＭＳ Ｐゴシック" pitchFamily="-10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5" charset="-128"/>
          <a:cs typeface="ＭＳ Ｐゴシック" pitchFamily="-10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5" charset="-128"/>
          <a:cs typeface="ＭＳ Ｐゴシック" pitchFamily="-10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5" charset="-128"/>
          <a:cs typeface="ＭＳ Ｐゴシック" pitchFamily="-105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400">
          <a:solidFill>
            <a:schemeClr val="tx1"/>
          </a:solidFill>
          <a:latin typeface="+mn-lt"/>
          <a:ea typeface="ＭＳ Ｐゴシック" pitchFamily="-105" charset="-128"/>
          <a:cs typeface="ＭＳ Ｐゴシック" pitchFamily="-105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q"/>
        <a:defRPr sz="2200">
          <a:solidFill>
            <a:schemeClr val="tx1"/>
          </a:solidFill>
          <a:latin typeface="+mn-lt"/>
          <a:ea typeface="ＭＳ Ｐゴシック" pitchFamily="-105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000">
          <a:solidFill>
            <a:schemeClr val="tx1"/>
          </a:solidFill>
          <a:latin typeface="+mn-lt"/>
          <a:ea typeface="ＭＳ Ｐゴシック" pitchFamily="-105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q"/>
        <a:defRPr>
          <a:solidFill>
            <a:schemeClr val="tx1"/>
          </a:solidFill>
          <a:latin typeface="+mn-lt"/>
          <a:ea typeface="ＭＳ Ｐゴシック" pitchFamily="-105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1600">
          <a:solidFill>
            <a:schemeClr val="tx1"/>
          </a:solidFill>
          <a:latin typeface="+mn-lt"/>
          <a:ea typeface="ＭＳ Ｐゴシック" pitchFamily="-105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5D46416-474E-184B-A5AD-7D0BC91A8C60}" type="slidenum">
              <a:rPr lang="en-US" smtClean="0">
                <a:ea typeface="ＭＳ Ｐゴシック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ea typeface="ＭＳ Ｐゴシック" charset="0"/>
              <a:cs typeface="Arial" charset="0"/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34" charset="0"/>
              <a:ea typeface="ＭＳ Ｐゴシック" charset="0"/>
              <a:cs typeface="Arial" charset="0"/>
            </a:endParaRPr>
          </a:p>
        </p:txBody>
      </p:sp>
      <p:sp>
        <p:nvSpPr>
          <p:cNvPr id="100361" name="Line 1033"/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34" charset="0"/>
              <a:ea typeface="ＭＳ Ｐゴシック" charset="0"/>
              <a:cs typeface="Arial" charset="0"/>
            </a:endParaRPr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179512" y="6525344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707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68" r:id="rId1"/>
    <p:sldLayoutId id="2147484369" r:id="rId2"/>
    <p:sldLayoutId id="2147484370" r:id="rId3"/>
    <p:sldLayoutId id="2147484371" r:id="rId4"/>
    <p:sldLayoutId id="2147484372" r:id="rId5"/>
    <p:sldLayoutId id="2147484373" r:id="rId6"/>
    <p:sldLayoutId id="2147484374" r:id="rId7"/>
    <p:sldLayoutId id="2147484375" r:id="rId8"/>
    <p:sldLayoutId id="2147484376" r:id="rId9"/>
    <p:sldLayoutId id="2147484377" r:id="rId10"/>
    <p:sldLayoutId id="2147484378" r:id="rId11"/>
    <p:sldLayoutId id="2147484379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5" charset="-128"/>
          <a:cs typeface="ＭＳ Ｐゴシック" pitchFamily="-10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5" charset="-128"/>
          <a:cs typeface="ＭＳ Ｐゴシック" pitchFamily="-10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5" charset="-128"/>
          <a:cs typeface="ＭＳ Ｐゴシック" pitchFamily="-10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5" charset="-128"/>
          <a:cs typeface="ＭＳ Ｐゴシック" pitchFamily="-10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5" charset="-128"/>
          <a:cs typeface="ＭＳ Ｐゴシック" pitchFamily="-105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400">
          <a:solidFill>
            <a:schemeClr val="tx1"/>
          </a:solidFill>
          <a:latin typeface="+mn-lt"/>
          <a:ea typeface="ＭＳ Ｐゴシック" pitchFamily="-105" charset="-128"/>
          <a:cs typeface="ＭＳ Ｐゴシック" pitchFamily="-105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q"/>
        <a:defRPr sz="2200">
          <a:solidFill>
            <a:schemeClr val="tx1"/>
          </a:solidFill>
          <a:latin typeface="+mn-lt"/>
          <a:ea typeface="ＭＳ Ｐゴシック" pitchFamily="-105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000">
          <a:solidFill>
            <a:schemeClr val="tx1"/>
          </a:solidFill>
          <a:latin typeface="+mn-lt"/>
          <a:ea typeface="ＭＳ Ｐゴシック" pitchFamily="-105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q"/>
        <a:defRPr>
          <a:solidFill>
            <a:schemeClr val="tx1"/>
          </a:solidFill>
          <a:latin typeface="+mn-lt"/>
          <a:ea typeface="ＭＳ Ｐゴシック" pitchFamily="-105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1600">
          <a:solidFill>
            <a:schemeClr val="tx1"/>
          </a:solidFill>
          <a:latin typeface="+mn-lt"/>
          <a:ea typeface="ＭＳ Ｐゴシック" pitchFamily="-105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s://safari.ethz.ch/architecture/fall2019/doku.php?id=schedule" TargetMode="External"/><Relationship Id="rId1" Type="http://schemas.openxmlformats.org/officeDocument/2006/relationships/slideLayout" Target="../slideLayouts/slideLayout7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0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notesSlide" Target="../notesSlides/notesSlide7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slideLayout" Target="../slideLayouts/slideLayout26.xml"/><Relationship Id="rId5" Type="http://schemas.openxmlformats.org/officeDocument/2006/relationships/tags" Target="../tags/tag8.xml"/><Relationship Id="rId4" Type="http://schemas.openxmlformats.org/officeDocument/2006/relationships/tags" Target="../tags/tag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3" Type="http://schemas.openxmlformats.org/officeDocument/2006/relationships/tags" Target="../tags/tag10.xml"/><Relationship Id="rId7" Type="http://schemas.openxmlformats.org/officeDocument/2006/relationships/slideLayout" Target="../slideLayouts/slideLayout26.xml"/><Relationship Id="rId2" Type="http://schemas.openxmlformats.org/officeDocument/2006/relationships/tags" Target="../tags/tag9.xml"/><Relationship Id="rId1" Type="http://schemas.openxmlformats.org/officeDocument/2006/relationships/vmlDrawing" Target="../drawings/vmlDrawing1.v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10" Type="http://schemas.openxmlformats.org/officeDocument/2006/relationships/image" Target="../media/image6.wmf"/><Relationship Id="rId4" Type="http://schemas.openxmlformats.org/officeDocument/2006/relationships/tags" Target="../tags/tag11.xml"/><Relationship Id="rId9" Type="http://schemas.openxmlformats.org/officeDocument/2006/relationships/oleObject" Target="../embeddings/oleObject1.bin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9.xml"/><Relationship Id="rId3" Type="http://schemas.openxmlformats.org/officeDocument/2006/relationships/tags" Target="../tags/tag15.xml"/><Relationship Id="rId7" Type="http://schemas.openxmlformats.org/officeDocument/2006/relationships/slideLayout" Target="../slideLayouts/slideLayout26.xml"/><Relationship Id="rId2" Type="http://schemas.openxmlformats.org/officeDocument/2006/relationships/tags" Target="../tags/tag14.xml"/><Relationship Id="rId1" Type="http://schemas.openxmlformats.org/officeDocument/2006/relationships/vmlDrawing" Target="../drawings/vmlDrawing2.v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10" Type="http://schemas.openxmlformats.org/officeDocument/2006/relationships/image" Target="../media/image7.wmf"/><Relationship Id="rId4" Type="http://schemas.openxmlformats.org/officeDocument/2006/relationships/tags" Target="../tags/tag16.xml"/><Relationship Id="rId9" Type="http://schemas.openxmlformats.org/officeDocument/2006/relationships/oleObject" Target="../embeddings/oleObject2.bin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tags" Target="../tags/tag19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10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tags" Target="../tags/tag20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4.bin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tags" Target="../tags/tag21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5.bin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tags" Target="../tags/tag2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6.bin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image" Target="../media/image10.wmf"/><Relationship Id="rId2" Type="http://schemas.openxmlformats.org/officeDocument/2006/relationships/tags" Target="../tags/tag23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2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tags" Target="../tags/tag25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1.wmf"/><Relationship Id="rId4" Type="http://schemas.openxmlformats.org/officeDocument/2006/relationships/oleObject" Target="../embeddings/oleObject8.bin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tags" Target="../tags/tag26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1.wmf"/><Relationship Id="rId4" Type="http://schemas.openxmlformats.org/officeDocument/2006/relationships/oleObject" Target="../embeddings/oleObject9.bin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tags" Target="../tags/tag28.xml"/><Relationship Id="rId7" Type="http://schemas.openxmlformats.org/officeDocument/2006/relationships/oleObject" Target="../embeddings/oleObject10.bin"/><Relationship Id="rId2" Type="http://schemas.openxmlformats.org/officeDocument/2006/relationships/tags" Target="../tags/tag27.xml"/><Relationship Id="rId1" Type="http://schemas.openxmlformats.org/officeDocument/2006/relationships/vmlDrawing" Target="../drawings/vmlDrawing10.vml"/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38.xml"/><Relationship Id="rId4" Type="http://schemas.openxmlformats.org/officeDocument/2006/relationships/tags" Target="../tags/tag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tags" Target="../tags/tag31.xml"/><Relationship Id="rId7" Type="http://schemas.openxmlformats.org/officeDocument/2006/relationships/oleObject" Target="../embeddings/oleObject11.bin"/><Relationship Id="rId2" Type="http://schemas.openxmlformats.org/officeDocument/2006/relationships/tags" Target="../tags/tag30.xml"/><Relationship Id="rId1" Type="http://schemas.openxmlformats.org/officeDocument/2006/relationships/vmlDrawing" Target="../drawings/vmlDrawing11.v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38.xml"/><Relationship Id="rId4" Type="http://schemas.openxmlformats.org/officeDocument/2006/relationships/tags" Target="../tags/tag3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tags" Target="../tags/tag33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14.wmf"/><Relationship Id="rId4" Type="http://schemas.openxmlformats.org/officeDocument/2006/relationships/oleObject" Target="../embeddings/oleObject12.bin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tags" Target="../tags/tag34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14.wmf"/><Relationship Id="rId4" Type="http://schemas.openxmlformats.org/officeDocument/2006/relationships/oleObject" Target="../embeddings/oleObject13.bin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4.xml"/><Relationship Id="rId3" Type="http://schemas.openxmlformats.org/officeDocument/2006/relationships/tags" Target="../tags/tag37.xml"/><Relationship Id="rId7" Type="http://schemas.openxmlformats.org/officeDocument/2006/relationships/slideLayout" Target="../slideLayouts/slideLayout38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tags" Target="../tags/tag38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notesSlide" Target="../notesSlides/notesSlide15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4" Type="http://schemas.openxmlformats.org/officeDocument/2006/relationships/notesSlide" Target="../notesSlides/notesSlide16.xml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7.xml"/><Relationship Id="rId3" Type="http://schemas.openxmlformats.org/officeDocument/2006/relationships/tags" Target="../tags/tag46.xml"/><Relationship Id="rId7" Type="http://schemas.openxmlformats.org/officeDocument/2006/relationships/slideLayout" Target="../slideLayouts/slideLayout39.xml"/><Relationship Id="rId2" Type="http://schemas.openxmlformats.org/officeDocument/2006/relationships/tags" Target="../tags/tag45.xml"/><Relationship Id="rId1" Type="http://schemas.openxmlformats.org/officeDocument/2006/relationships/vmlDrawing" Target="../drawings/vmlDrawing14.v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10" Type="http://schemas.openxmlformats.org/officeDocument/2006/relationships/image" Target="../media/image15.wmf"/><Relationship Id="rId4" Type="http://schemas.openxmlformats.org/officeDocument/2006/relationships/tags" Target="../tags/tag47.xml"/><Relationship Id="rId9" Type="http://schemas.openxmlformats.org/officeDocument/2006/relationships/oleObject" Target="../embeddings/oleObject14.bin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8.xml"/><Relationship Id="rId3" Type="http://schemas.openxmlformats.org/officeDocument/2006/relationships/tags" Target="../tags/tag51.xml"/><Relationship Id="rId7" Type="http://schemas.openxmlformats.org/officeDocument/2006/relationships/slideLayout" Target="../slideLayouts/slideLayout39.xml"/><Relationship Id="rId2" Type="http://schemas.openxmlformats.org/officeDocument/2006/relationships/tags" Target="../tags/tag50.xml"/><Relationship Id="rId1" Type="http://schemas.openxmlformats.org/officeDocument/2006/relationships/vmlDrawing" Target="../drawings/vmlDrawing15.vml"/><Relationship Id="rId6" Type="http://schemas.openxmlformats.org/officeDocument/2006/relationships/tags" Target="../tags/tag54.xml"/><Relationship Id="rId5" Type="http://schemas.openxmlformats.org/officeDocument/2006/relationships/tags" Target="../tags/tag53.xml"/><Relationship Id="rId10" Type="http://schemas.openxmlformats.org/officeDocument/2006/relationships/image" Target="../media/image16.wmf"/><Relationship Id="rId4" Type="http://schemas.openxmlformats.org/officeDocument/2006/relationships/tags" Target="../tags/tag52.xml"/><Relationship Id="rId9" Type="http://schemas.openxmlformats.org/officeDocument/2006/relationships/oleObject" Target="../embeddings/oleObject15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>
            <a:extLst>
              <a:ext uri="{FF2B5EF4-FFF2-40B4-BE49-F238E27FC236}">
                <a16:creationId xmlns:a16="http://schemas.microsoft.com/office/drawing/2014/main" id="{449D8DDE-B114-874A-8B5A-CE4E2F84BF7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8600" y="717550"/>
            <a:ext cx="8686800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500" b="1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sz="4500" b="1" dirty="0">
                <a:ea typeface="ＭＳ Ｐゴシック" panose="020B0600070205080204" pitchFamily="34" charset="-128"/>
              </a:rPr>
            </a:br>
            <a:br>
              <a:rPr lang="en-US" altLang="en-US" sz="1000" b="1" dirty="0">
                <a:ea typeface="ＭＳ Ｐゴシック" panose="020B0600070205080204" pitchFamily="34" charset="-128"/>
              </a:rPr>
            </a:br>
            <a:r>
              <a:rPr lang="en-US" altLang="en-US" sz="43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Lecture 23a: Multiprocessor Caches</a:t>
            </a:r>
          </a:p>
        </p:txBody>
      </p:sp>
      <p:sp>
        <p:nvSpPr>
          <p:cNvPr id="22530" name="Rectangle 5">
            <a:extLst>
              <a:ext uri="{FF2B5EF4-FFF2-40B4-BE49-F238E27FC236}">
                <a16:creationId xmlns:a16="http://schemas.microsoft.com/office/drawing/2014/main" id="{435E454D-D444-0541-B91A-9C35CDC08D6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22 May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26399378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3" name="Title 1">
            <a:extLst>
              <a:ext uri="{FF2B5EF4-FFF2-40B4-BE49-F238E27FC236}">
                <a16:creationId xmlns:a16="http://schemas.microsoft.com/office/drawing/2014/main" id="{16B53E08-421B-7A45-8C30-E6FB197D67F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>
                <a:ea typeface="ＭＳ Ｐゴシック" panose="020B0600070205080204" pitchFamily="34" charset="-128"/>
              </a:rPr>
              <a:t>Recall: Restructuring Data Access Patterns (II)</a:t>
            </a:r>
          </a:p>
        </p:txBody>
      </p:sp>
      <p:sp>
        <p:nvSpPr>
          <p:cNvPr id="35843" name="Content Placeholder 2">
            <a:extLst>
              <a:ext uri="{FF2B5EF4-FFF2-40B4-BE49-F238E27FC236}">
                <a16:creationId xmlns:a16="http://schemas.microsoft.com/office/drawing/2014/main" id="{7D554ED4-E9EE-AF40-8D7E-E9E980194DC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1447800"/>
            <a:ext cx="8610600" cy="5562600"/>
          </a:xfrm>
        </p:spPr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Blocking</a:t>
            </a:r>
            <a:r>
              <a:rPr lang="en-US" altLang="en-US" dirty="0">
                <a:ea typeface="ＭＳ Ｐゴシック" panose="020B0600070205080204" pitchFamily="34" charset="-128"/>
              </a:rPr>
              <a:t> 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Divide loops operating on arrays into computation chunks so that each chunk can hold its data in the cache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Avoids cache conflicts between different chunks of computation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Essentially: </a:t>
            </a:r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Divide the working set so that each piece fits in the cache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Also called </a:t>
            </a:r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Tiling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48835" name="Slide Number Placeholder 3">
            <a:extLst>
              <a:ext uri="{FF2B5EF4-FFF2-40B4-BE49-F238E27FC236}">
                <a16:creationId xmlns:a16="http://schemas.microsoft.com/office/drawing/2014/main" id="{CCE4354E-DC2C-8E49-A078-0EEB05C17BC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77E7AE0-EC71-4D48-959A-8A23F1B03886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2985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7" name="Title 1">
            <a:extLst>
              <a:ext uri="{FF2B5EF4-FFF2-40B4-BE49-F238E27FC236}">
                <a16:creationId xmlns:a16="http://schemas.microsoft.com/office/drawing/2014/main" id="{70AB9A01-9A67-1D45-9612-2EE4D2736A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Restructuring Data Layout (I)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862BEB-3FF4-1843-B98F-5AA33DDF81E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038725" y="996950"/>
            <a:ext cx="3800475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Pointer based traversal (e.g., of a linked list)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Assume a huge linked list (1B nodes) and unique keys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Why does the code on the left have poor cache hit rate?</a:t>
            </a:r>
          </a:p>
          <a:p>
            <a:pPr lvl="1"/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 dirty="0">
                <a:ea typeface="ＭＳ Ｐゴシック" panose="020B0600070205080204" pitchFamily="34" charset="-128"/>
              </a:rPr>
              <a:t>Other fields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r>
              <a:rPr lang="en-US" altLang="ja-JP" dirty="0">
                <a:ea typeface="ＭＳ Ｐゴシック" panose="020B0600070205080204" pitchFamily="34" charset="-128"/>
              </a:rPr>
              <a:t> occupy most of the cache line even though rarely accessed!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49859" name="Slide Number Placeholder 3">
            <a:extLst>
              <a:ext uri="{FF2B5EF4-FFF2-40B4-BE49-F238E27FC236}">
                <a16:creationId xmlns:a16="http://schemas.microsoft.com/office/drawing/2014/main" id="{697118B5-154F-EB44-93F4-26F9755CF5B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2704587-0459-BF47-BA07-3066F87C4E6A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249860" name="TextBox 4">
            <a:extLst>
              <a:ext uri="{FF2B5EF4-FFF2-40B4-BE49-F238E27FC236}">
                <a16:creationId xmlns:a16="http://schemas.microsoft.com/office/drawing/2014/main" id="{DE0BE8B3-289A-6B40-B1F2-14D52AFB4F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1320800"/>
            <a:ext cx="4367213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struct Node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    struct Node* next;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    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int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key;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    char [256] name;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    char [256] school;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while (node)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     if (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node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key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 == input-key)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      	// access other fields of node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      }</a:t>
            </a:r>
            <a:endParaRPr lang="en-US" altLang="en-US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     node = 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node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next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6" name="Rounded Rectangle 44">
            <a:extLst>
              <a:ext uri="{FF2B5EF4-FFF2-40B4-BE49-F238E27FC236}">
                <a16:creationId xmlns:a16="http://schemas.microsoft.com/office/drawing/2014/main" id="{7DB1338C-0196-EB43-A8A6-8BAF6D96F8C8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1562100" y="1333503"/>
            <a:ext cx="609601" cy="2514602"/>
          </a:xfrm>
          <a:prstGeom prst="roundRect">
            <a:avLst>
              <a:gd name="adj" fmla="val 16667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ounded Rectangle 44">
            <a:extLst>
              <a:ext uri="{FF2B5EF4-FFF2-40B4-BE49-F238E27FC236}">
                <a16:creationId xmlns:a16="http://schemas.microsoft.com/office/drawing/2014/main" id="{1574E4E8-DB12-214E-8EB0-CD2A6CDD35F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930525" y="2541586"/>
            <a:ext cx="304800" cy="3451229"/>
          </a:xfrm>
          <a:prstGeom prst="roundRect">
            <a:avLst>
              <a:gd name="adj" fmla="val 16667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1" name="Title 1">
            <a:extLst>
              <a:ext uri="{FF2B5EF4-FFF2-40B4-BE49-F238E27FC236}">
                <a16:creationId xmlns:a16="http://schemas.microsoft.com/office/drawing/2014/main" id="{C944B377-BE44-D844-AEBA-3F6ED504EAD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Restructuring Data Layout (II)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9BAAEE-D615-5348-BF4C-55F7357AB62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673600" y="996950"/>
            <a:ext cx="4165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Idea:</a:t>
            </a:r>
            <a:r>
              <a:rPr lang="en-US" altLang="en-US" dirty="0">
                <a:solidFill>
                  <a:srgbClr val="0033CC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separate frequently-used fields of a data structure and pack them into a separate data structure</a:t>
            </a:r>
          </a:p>
          <a:p>
            <a:endParaRPr lang="en-US" altLang="en-US" dirty="0">
              <a:solidFill>
                <a:srgbClr val="0033CC"/>
              </a:solidFill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Who should do this?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Programmer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Compiler 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Profiling vs. dynamic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Hardware?</a:t>
            </a:r>
          </a:p>
          <a:p>
            <a:pPr lvl="1"/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Who can determine what is frequently used?</a:t>
            </a:r>
          </a:p>
        </p:txBody>
      </p:sp>
      <p:sp>
        <p:nvSpPr>
          <p:cNvPr id="250883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n-US" altLang="en-US" sz="16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250884" name="TextBox 4">
            <a:extLst>
              <a:ext uri="{FF2B5EF4-FFF2-40B4-BE49-F238E27FC236}">
                <a16:creationId xmlns:a16="http://schemas.microsoft.com/office/drawing/2014/main" id="{EBE25C97-7734-2647-9769-2028E4E598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996950"/>
            <a:ext cx="4367213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struct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Node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    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struct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Node* next;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    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int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key;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    </a:t>
            </a:r>
            <a:r>
              <a:rPr lang="en-US" altLang="en-US" sz="2000" dirty="0" err="1">
                <a:solidFill>
                  <a:srgbClr val="0432FF"/>
                </a:solidFill>
                <a:latin typeface="Arial" panose="020B0604020202020204" pitchFamily="34" charset="0"/>
              </a:rPr>
              <a:t>struct</a:t>
            </a:r>
            <a:r>
              <a:rPr lang="en-US" altLang="en-US" sz="2000" dirty="0">
                <a:solidFill>
                  <a:srgbClr val="0432FF"/>
                </a:solidFill>
                <a:latin typeface="Arial" panose="020B0604020202020204" pitchFamily="34" charset="0"/>
              </a:rPr>
              <a:t> Node-data* node-data;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 err="1">
                <a:solidFill>
                  <a:srgbClr val="0432FF"/>
                </a:solidFill>
                <a:latin typeface="Arial" panose="020B0604020202020204" pitchFamily="34" charset="0"/>
              </a:rPr>
              <a:t>struct</a:t>
            </a:r>
            <a:r>
              <a:rPr lang="en-US" altLang="en-US" sz="2000" dirty="0">
                <a:solidFill>
                  <a:srgbClr val="0432FF"/>
                </a:solidFill>
                <a:latin typeface="Arial" panose="020B0604020202020204" pitchFamily="34" charset="0"/>
              </a:rPr>
              <a:t> Node-data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432FF"/>
                </a:solidFill>
                <a:latin typeface="Arial" panose="020B0604020202020204" pitchFamily="34" charset="0"/>
              </a:rPr>
              <a:t>     char [256] name;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432FF"/>
                </a:solidFill>
                <a:latin typeface="Arial" panose="020B0604020202020204" pitchFamily="34" charset="0"/>
              </a:rPr>
              <a:t>     char [256] school;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432FF"/>
                </a:solidFill>
                <a:latin typeface="Arial" panose="020B0604020202020204" pitchFamily="34" charset="0"/>
              </a:rPr>
              <a:t>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while (node)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     if (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node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key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 == input-key)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      	// access 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nodenode-data</a:t>
            </a:r>
            <a:endParaRPr lang="en-US" altLang="en-US" sz="2000" dirty="0">
              <a:solidFill>
                <a:srgbClr val="000000"/>
              </a:solidFill>
              <a:latin typeface="Arial" panose="020B0604020202020204" pitchFamily="34" charset="0"/>
              <a:sym typeface="Wingdings" pitchFamily="2" charset="2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      }</a:t>
            </a:r>
            <a:endParaRPr lang="en-US" altLang="en-US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     node = 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node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next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5" name="Rectangle 4">
            <a:extLst>
              <a:ext uri="{FF2B5EF4-FFF2-40B4-BE49-F238E27FC236}">
                <a16:creationId xmlns:a16="http://schemas.microsoft.com/office/drawing/2014/main" id="{D72907E6-9C3A-2445-B0DF-6040E291D61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143000"/>
            <a:ext cx="8229600" cy="2209799"/>
          </a:xfrm>
        </p:spPr>
        <p:txBody>
          <a:bodyPr anchor="ctr"/>
          <a:lstStyle/>
          <a:p>
            <a:pPr algn="ctr" eaLnBrk="1" hangingPunct="1"/>
            <a:r>
              <a:rPr lang="en-US" altLang="en-US" sz="4400">
                <a:ea typeface="ＭＳ Ｐゴシック" panose="020B0600070205080204" pitchFamily="34" charset="-128"/>
              </a:rPr>
              <a:t>Multi-Core Issues in Caching</a:t>
            </a:r>
          </a:p>
        </p:txBody>
      </p:sp>
      <p:sp>
        <p:nvSpPr>
          <p:cNvPr id="251906" name="Rectangle 5">
            <a:extLst>
              <a:ext uri="{FF2B5EF4-FFF2-40B4-BE49-F238E27FC236}">
                <a16:creationId xmlns:a16="http://schemas.microsoft.com/office/drawing/2014/main" id="{DD1573CE-B090-D34E-98AB-A4557B171C2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Title 1">
            <a:extLst>
              <a:ext uri="{FF2B5EF4-FFF2-40B4-BE49-F238E27FC236}">
                <a16:creationId xmlns:a16="http://schemas.microsoft.com/office/drawing/2014/main" id="{136129BF-49C1-3146-8167-FC53B2977D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Caches in a Multi-Core System</a:t>
            </a:r>
          </a:p>
        </p:txBody>
      </p:sp>
      <p:sp>
        <p:nvSpPr>
          <p:cNvPr id="96259" name="Slide Number Placeholder 3">
            <a:extLst>
              <a:ext uri="{FF2B5EF4-FFF2-40B4-BE49-F238E27FC236}">
                <a16:creationId xmlns:a16="http://schemas.microsoft.com/office/drawing/2014/main" id="{3CF51693-0E8C-8B4F-BBC5-E6BB250BF5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670B748-E268-E246-9A86-A53D1EA23BB3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96260" name="Content Placeholder 6" descr="barcelona-die-photo-color.jpg">
            <a:extLst>
              <a:ext uri="{FF2B5EF4-FFF2-40B4-BE49-F238E27FC236}">
                <a16:creationId xmlns:a16="http://schemas.microsoft.com/office/drawing/2014/main" id="{07411B7E-B791-8340-993A-7C3C2999D0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263" y="1255712"/>
            <a:ext cx="4876800" cy="475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261" name="Rounded Rectangle 33">
            <a:extLst>
              <a:ext uri="{FF2B5EF4-FFF2-40B4-BE49-F238E27FC236}">
                <a16:creationId xmlns:a16="http://schemas.microsoft.com/office/drawing/2014/main" id="{32D05419-C419-2542-96C2-7BF893CCEDD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213225" y="1992313"/>
            <a:ext cx="1603375" cy="1219200"/>
          </a:xfrm>
          <a:prstGeom prst="roundRect">
            <a:avLst>
              <a:gd name="adj" fmla="val 16667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62" name="TextBox 34">
            <a:extLst>
              <a:ext uri="{FF2B5EF4-FFF2-40B4-BE49-F238E27FC236}">
                <a16:creationId xmlns:a16="http://schemas.microsoft.com/office/drawing/2014/main" id="{E2F7DE95-1E96-8246-9EF2-B59AF2A9CC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00550" y="2409825"/>
            <a:ext cx="1233488" cy="430212"/>
          </a:xfrm>
          <a:prstGeom prst="rect">
            <a:avLst/>
          </a:prstGeom>
          <a:solidFill>
            <a:srgbClr val="C0C0C0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CORE 1</a:t>
            </a:r>
          </a:p>
        </p:txBody>
      </p:sp>
      <p:sp>
        <p:nvSpPr>
          <p:cNvPr id="96263" name="Rectangle 35">
            <a:extLst>
              <a:ext uri="{FF2B5EF4-FFF2-40B4-BE49-F238E27FC236}">
                <a16:creationId xmlns:a16="http://schemas.microsoft.com/office/drawing/2014/main" id="{35AAAA04-DB49-EC43-906F-B1B7F8BE4AE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880519" y="2383631"/>
            <a:ext cx="1603375" cy="427037"/>
          </a:xfrm>
          <a:prstGeom prst="rect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64" name="TextBox 36">
            <a:extLst>
              <a:ext uri="{FF2B5EF4-FFF2-40B4-BE49-F238E27FC236}">
                <a16:creationId xmlns:a16="http://schemas.microsoft.com/office/drawing/2014/main" id="{A7616839-A2F8-BB44-8893-E8F379355483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2920206" y="2423319"/>
            <a:ext cx="1531937" cy="368300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L2 CACHE 0</a:t>
            </a:r>
          </a:p>
        </p:txBody>
      </p:sp>
      <p:sp>
        <p:nvSpPr>
          <p:cNvPr id="96265" name="Rectangle 37">
            <a:extLst>
              <a:ext uri="{FF2B5EF4-FFF2-40B4-BE49-F238E27FC236}">
                <a16:creationId xmlns:a16="http://schemas.microsoft.com/office/drawing/2014/main" id="{3A4BBC0F-C6D6-1E44-86BB-45DB38C5EEC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-568325" y="3275012"/>
            <a:ext cx="4756150" cy="717550"/>
          </a:xfrm>
          <a:prstGeom prst="rect">
            <a:avLst/>
          </a:prstGeom>
          <a:noFill/>
          <a:ln w="508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66" name="TextBox 38">
            <a:extLst>
              <a:ext uri="{FF2B5EF4-FFF2-40B4-BE49-F238E27FC236}">
                <a16:creationId xmlns:a16="http://schemas.microsoft.com/office/drawing/2014/main" id="{6F61D607-7521-DB46-83C9-A4CACE64991E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246063" y="3392487"/>
            <a:ext cx="3113087" cy="461963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SHARED L3 CACHE</a:t>
            </a:r>
          </a:p>
        </p:txBody>
      </p:sp>
      <p:sp>
        <p:nvSpPr>
          <p:cNvPr id="96267" name="Rectangle 39">
            <a:extLst>
              <a:ext uri="{FF2B5EF4-FFF2-40B4-BE49-F238E27FC236}">
                <a16:creationId xmlns:a16="http://schemas.microsoft.com/office/drawing/2014/main" id="{0AE27D2A-8BB6-C941-9156-B70F7D84F2F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513138" y="3406774"/>
            <a:ext cx="4756150" cy="454025"/>
          </a:xfrm>
          <a:prstGeom prst="rect">
            <a:avLst/>
          </a:prstGeom>
          <a:noFill/>
          <a:ln w="508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68" name="TextBox 40">
            <a:extLst>
              <a:ext uri="{FF2B5EF4-FFF2-40B4-BE49-F238E27FC236}">
                <a16:creationId xmlns:a16="http://schemas.microsoft.com/office/drawing/2014/main" id="{5676BB46-3FFD-214B-AF13-E81D9475910D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4415632" y="3394868"/>
            <a:ext cx="2940050" cy="461963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DRAM INTERFACE</a:t>
            </a:r>
          </a:p>
        </p:txBody>
      </p:sp>
      <p:pic>
        <p:nvPicPr>
          <p:cNvPr id="96269" name="Picture 37" descr="samsung-dimm-better.jpg">
            <a:extLst>
              <a:ext uri="{FF2B5EF4-FFF2-40B4-BE49-F238E27FC236}">
                <a16:creationId xmlns:a16="http://schemas.microsoft.com/office/drawing/2014/main" id="{DE1616CE-47C3-C047-B4AC-90D1270965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975" y="1066800"/>
            <a:ext cx="1312863" cy="519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270" name="Rounded Rectangle 42">
            <a:extLst>
              <a:ext uri="{FF2B5EF4-FFF2-40B4-BE49-F238E27FC236}">
                <a16:creationId xmlns:a16="http://schemas.microsoft.com/office/drawing/2014/main" id="{37270059-E030-7E47-9710-53B51884A8B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004219" y="1983581"/>
            <a:ext cx="1601788" cy="1219200"/>
          </a:xfrm>
          <a:prstGeom prst="roundRect">
            <a:avLst>
              <a:gd name="adj" fmla="val 16667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71" name="TextBox 43">
            <a:extLst>
              <a:ext uri="{FF2B5EF4-FFF2-40B4-BE49-F238E27FC236}">
                <a16:creationId xmlns:a16="http://schemas.microsoft.com/office/drawing/2014/main" id="{8CF29544-6922-2340-8FBD-D8C0A897E8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0750" y="2401887"/>
            <a:ext cx="1235075" cy="430213"/>
          </a:xfrm>
          <a:prstGeom prst="rect">
            <a:avLst/>
          </a:prstGeom>
          <a:solidFill>
            <a:srgbClr val="C0C0C0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CORE 0</a:t>
            </a:r>
          </a:p>
        </p:txBody>
      </p:sp>
      <p:sp>
        <p:nvSpPr>
          <p:cNvPr id="96272" name="Rounded Rectangle 44">
            <a:extLst>
              <a:ext uri="{FF2B5EF4-FFF2-40B4-BE49-F238E27FC236}">
                <a16:creationId xmlns:a16="http://schemas.microsoft.com/office/drawing/2014/main" id="{12578ED2-9196-6C43-9641-538F886385A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014537" y="4170363"/>
            <a:ext cx="1603375" cy="1219200"/>
          </a:xfrm>
          <a:prstGeom prst="roundRect">
            <a:avLst>
              <a:gd name="adj" fmla="val 16667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73" name="TextBox 45">
            <a:extLst>
              <a:ext uri="{FF2B5EF4-FFF2-40B4-BE49-F238E27FC236}">
                <a16:creationId xmlns:a16="http://schemas.microsoft.com/office/drawing/2014/main" id="{E3529F73-EE34-7F4B-99BD-038399D4C2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1863" y="4587875"/>
            <a:ext cx="1235075" cy="430212"/>
          </a:xfrm>
          <a:prstGeom prst="rect">
            <a:avLst/>
          </a:prstGeom>
          <a:solidFill>
            <a:srgbClr val="C0C0C0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CORE 2</a:t>
            </a:r>
          </a:p>
        </p:txBody>
      </p:sp>
      <p:sp>
        <p:nvSpPr>
          <p:cNvPr id="96274" name="Rounded Rectangle 46">
            <a:extLst>
              <a:ext uri="{FF2B5EF4-FFF2-40B4-BE49-F238E27FC236}">
                <a16:creationId xmlns:a16="http://schemas.microsoft.com/office/drawing/2014/main" id="{CAE93378-144D-0448-B7D1-9B49A81A1D9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202112" y="4165600"/>
            <a:ext cx="1603375" cy="1219200"/>
          </a:xfrm>
          <a:prstGeom prst="roundRect">
            <a:avLst>
              <a:gd name="adj" fmla="val 16667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75" name="TextBox 47">
            <a:extLst>
              <a:ext uri="{FF2B5EF4-FFF2-40B4-BE49-F238E27FC236}">
                <a16:creationId xmlns:a16="http://schemas.microsoft.com/office/drawing/2014/main" id="{9AD1AB8C-8E85-4045-9FCD-9C4F6EFE6A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9438" y="4583112"/>
            <a:ext cx="1235075" cy="430213"/>
          </a:xfrm>
          <a:prstGeom prst="rect">
            <a:avLst/>
          </a:prstGeom>
          <a:solidFill>
            <a:srgbClr val="C0C0C0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CORE 3</a:t>
            </a:r>
          </a:p>
        </p:txBody>
      </p:sp>
      <p:sp>
        <p:nvSpPr>
          <p:cNvPr id="96276" name="Rectangle 48">
            <a:extLst>
              <a:ext uri="{FF2B5EF4-FFF2-40B4-BE49-F238E27FC236}">
                <a16:creationId xmlns:a16="http://schemas.microsoft.com/office/drawing/2014/main" id="{6D2F5537-DC36-C44C-B65E-86DDDF93E24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364707" y="2383631"/>
            <a:ext cx="1601787" cy="428625"/>
          </a:xfrm>
          <a:prstGeom prst="rect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77" name="TextBox 49">
            <a:extLst>
              <a:ext uri="{FF2B5EF4-FFF2-40B4-BE49-F238E27FC236}">
                <a16:creationId xmlns:a16="http://schemas.microsoft.com/office/drawing/2014/main" id="{1960EEB2-2AF2-3746-A927-92A6D59D2479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3404394" y="2413793"/>
            <a:ext cx="1530350" cy="369888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L2 CACHE 1</a:t>
            </a:r>
          </a:p>
        </p:txBody>
      </p:sp>
      <p:sp>
        <p:nvSpPr>
          <p:cNvPr id="96278" name="Rectangle 50">
            <a:extLst>
              <a:ext uri="{FF2B5EF4-FFF2-40B4-BE49-F238E27FC236}">
                <a16:creationId xmlns:a16="http://schemas.microsoft.com/office/drawing/2014/main" id="{9D41DAA6-BC67-2F4C-80B8-38DE9694078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881313" y="4556125"/>
            <a:ext cx="1601787" cy="427037"/>
          </a:xfrm>
          <a:prstGeom prst="rect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79" name="TextBox 51">
            <a:extLst>
              <a:ext uri="{FF2B5EF4-FFF2-40B4-BE49-F238E27FC236}">
                <a16:creationId xmlns:a16="http://schemas.microsoft.com/office/drawing/2014/main" id="{CBB4DF04-7DF0-2C43-8D0F-D5140265A845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2921000" y="4586287"/>
            <a:ext cx="1530350" cy="368300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L2 CACHE 2</a:t>
            </a:r>
          </a:p>
        </p:txBody>
      </p:sp>
      <p:sp>
        <p:nvSpPr>
          <p:cNvPr id="96280" name="Rectangle 52">
            <a:extLst>
              <a:ext uri="{FF2B5EF4-FFF2-40B4-BE49-F238E27FC236}">
                <a16:creationId xmlns:a16="http://schemas.microsoft.com/office/drawing/2014/main" id="{43815F60-14D4-0949-A031-73BAB1A90EC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354388" y="4556125"/>
            <a:ext cx="1601787" cy="427037"/>
          </a:xfrm>
          <a:prstGeom prst="rect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81" name="TextBox 53">
            <a:extLst>
              <a:ext uri="{FF2B5EF4-FFF2-40B4-BE49-F238E27FC236}">
                <a16:creationId xmlns:a16="http://schemas.microsoft.com/office/drawing/2014/main" id="{B7479D42-E3DB-314B-8968-2E1E3130B72A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3394075" y="4586287"/>
            <a:ext cx="1530350" cy="368300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L2 CACHE 3</a:t>
            </a:r>
          </a:p>
        </p:txBody>
      </p:sp>
      <p:sp>
        <p:nvSpPr>
          <p:cNvPr id="96282" name="Rectangle 54">
            <a:extLst>
              <a:ext uri="{FF2B5EF4-FFF2-40B4-BE49-F238E27FC236}">
                <a16:creationId xmlns:a16="http://schemas.microsoft.com/office/drawing/2014/main" id="{F69D0E61-03FB-FC45-A208-CF5E9DC9900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795837" y="3051175"/>
            <a:ext cx="354013" cy="1258888"/>
          </a:xfrm>
          <a:prstGeom prst="rect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96283" name="Straight Arrow Connector 48">
            <a:extLst>
              <a:ext uri="{FF2B5EF4-FFF2-40B4-BE49-F238E27FC236}">
                <a16:creationId xmlns:a16="http://schemas.microsoft.com/office/drawing/2014/main" id="{069ADEEB-1E64-4F49-A3AA-57FD58B5FCA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215063" y="3503612"/>
            <a:ext cx="420687" cy="1588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6284" name="Rectangle 56">
            <a:extLst>
              <a:ext uri="{FF2B5EF4-FFF2-40B4-BE49-F238E27FC236}">
                <a16:creationId xmlns:a16="http://schemas.microsoft.com/office/drawing/2014/main" id="{051F947B-CBA8-D04F-9898-A2E00614E8C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894263" y="3300412"/>
            <a:ext cx="4756150" cy="666750"/>
          </a:xfrm>
          <a:prstGeom prst="rect">
            <a:avLst/>
          </a:prstGeom>
          <a:noFill/>
          <a:ln w="508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85" name="TextBox 57">
            <a:extLst>
              <a:ext uri="{FF2B5EF4-FFF2-40B4-BE49-F238E27FC236}">
                <a16:creationId xmlns:a16="http://schemas.microsoft.com/office/drawing/2014/main" id="{6FF85335-7D8C-4742-BEC6-C350247B493A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5968206" y="3450431"/>
            <a:ext cx="2640013" cy="523875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DRAM BANKS</a:t>
            </a:r>
          </a:p>
        </p:txBody>
      </p:sp>
      <p:sp>
        <p:nvSpPr>
          <p:cNvPr id="96286" name="Rectangle 58">
            <a:extLst>
              <a:ext uri="{FF2B5EF4-FFF2-40B4-BE49-F238E27FC236}">
                <a16:creationId xmlns:a16="http://schemas.microsoft.com/office/drawing/2014/main" id="{290F65C4-9051-FB4F-BE74-C99907B2A60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284912" y="3176588"/>
            <a:ext cx="320675" cy="654050"/>
          </a:xfrm>
          <a:prstGeom prst="rect">
            <a:avLst/>
          </a:prstGeom>
          <a:noFill/>
          <a:ln w="508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F0F65C1-A2D3-004D-906F-F2702322D28D}"/>
              </a:ext>
            </a:extLst>
          </p:cNvPr>
          <p:cNvSpPr txBox="1"/>
          <p:nvPr/>
        </p:nvSpPr>
        <p:spPr>
          <a:xfrm>
            <a:off x="4310063" y="3459162"/>
            <a:ext cx="1417637" cy="365125"/>
          </a:xfrm>
          <a:prstGeom prst="rect">
            <a:avLst/>
          </a:prstGeom>
          <a:solidFill>
            <a:srgbClr val="C0C0C0">
              <a:alpha val="51000"/>
            </a:srgbClr>
          </a:solidFill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"/>
                <a:cs typeface="+mn-cs"/>
              </a:rPr>
              <a:t>DRAM MEMORY CONTROLLER</a:t>
            </a:r>
          </a:p>
        </p:txBody>
      </p:sp>
    </p:spTree>
    <p:extLst>
      <p:ext uri="{BB962C8B-B14F-4D97-AF65-F5344CB8AC3E}">
        <p14:creationId xmlns:p14="http://schemas.microsoft.com/office/powerpoint/2010/main" val="2467516204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3" name="Title 1">
            <a:extLst>
              <a:ext uri="{FF2B5EF4-FFF2-40B4-BE49-F238E27FC236}">
                <a16:creationId xmlns:a16="http://schemas.microsoft.com/office/drawing/2014/main" id="{930AA7BE-584C-B246-A2B6-8D189FFD3E7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Caches in Multi-Core 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D09651-EBFB-BE4A-8B3E-E7E9924367F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Cache efficiency becomes even more important in a multi-core/multi-threaded system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Memory bandwidth is at premium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Cache space is a limited resource across cores/threads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How do we design the caches in a multi-core system?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Many decisions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Shared vs. private caches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How to maximize performance of the entire system?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How to provide </a:t>
            </a:r>
            <a:r>
              <a:rPr lang="en-US" altLang="en-US" dirty="0" err="1">
                <a:ea typeface="ＭＳ Ｐゴシック" panose="020B0600070205080204" pitchFamily="34" charset="-128"/>
              </a:rPr>
              <a:t>QoS</a:t>
            </a:r>
            <a:r>
              <a:rPr lang="en-US" altLang="en-US" dirty="0">
                <a:ea typeface="ＭＳ Ｐゴシック" panose="020B0600070205080204" pitchFamily="34" charset="-128"/>
              </a:rPr>
              <a:t> to different threads in a shared cache?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Should cache management algorithms be aware of threads?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How should space be allocated to threads in a shared cache?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53955" name="Slide Number Placeholder 3">
            <a:extLst>
              <a:ext uri="{FF2B5EF4-FFF2-40B4-BE49-F238E27FC236}">
                <a16:creationId xmlns:a16="http://schemas.microsoft.com/office/drawing/2014/main" id="{129719B7-C950-C743-B805-6671882DA87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3576236-E578-2449-BC66-E93C06966B05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15</a:t>
            </a:fld>
            <a:endParaRPr lang="en-US" altLang="en-US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7" name="Title 1">
            <a:extLst>
              <a:ext uri="{FF2B5EF4-FFF2-40B4-BE49-F238E27FC236}">
                <a16:creationId xmlns:a16="http://schemas.microsoft.com/office/drawing/2014/main" id="{44BA07C6-DF44-434B-84AA-660BB9447C6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Private vs. Shared Caches</a:t>
            </a:r>
          </a:p>
        </p:txBody>
      </p:sp>
      <p:sp>
        <p:nvSpPr>
          <p:cNvPr id="254978" name="Content Placeholder 2">
            <a:extLst>
              <a:ext uri="{FF2B5EF4-FFF2-40B4-BE49-F238E27FC236}">
                <a16:creationId xmlns:a16="http://schemas.microsoft.com/office/drawing/2014/main" id="{39AB2200-4B7C-4A41-AE4D-C1EF18381E8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276850"/>
          </a:xfrm>
        </p:spPr>
        <p:txBody>
          <a:bodyPr/>
          <a:lstStyle/>
          <a:p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Private</a:t>
            </a:r>
            <a:r>
              <a:rPr lang="en-US" altLang="en-US" dirty="0">
                <a:ea typeface="ＭＳ Ｐゴシック" panose="020B0600070205080204" pitchFamily="34" charset="-128"/>
              </a:rPr>
              <a:t> cache: Cache belongs to one core (a shared block can be in multiple caches)</a:t>
            </a:r>
          </a:p>
          <a:p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Shared</a:t>
            </a:r>
            <a:r>
              <a:rPr lang="en-US" altLang="en-US" dirty="0">
                <a:ea typeface="ＭＳ Ｐゴシック" panose="020B0600070205080204" pitchFamily="34" charset="-128"/>
              </a:rPr>
              <a:t> cache: Cache is shared by multiple cores</a:t>
            </a:r>
          </a:p>
        </p:txBody>
      </p:sp>
      <p:sp>
        <p:nvSpPr>
          <p:cNvPr id="254979" name="Slide Number Placeholder 3">
            <a:extLst>
              <a:ext uri="{FF2B5EF4-FFF2-40B4-BE49-F238E27FC236}">
                <a16:creationId xmlns:a16="http://schemas.microsoft.com/office/drawing/2014/main" id="{2F17D401-E98F-924C-9FAF-AAC1031F350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95D6428-BA48-BA43-84B4-68B15A4351C9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grpSp>
        <p:nvGrpSpPr>
          <p:cNvPr id="254980" name="Group 74">
            <a:extLst>
              <a:ext uri="{FF2B5EF4-FFF2-40B4-BE49-F238E27FC236}">
                <a16:creationId xmlns:a16="http://schemas.microsoft.com/office/drawing/2014/main" id="{B24A1427-3EAF-2D4C-97CA-DCBB6F586109}"/>
              </a:ext>
            </a:extLst>
          </p:cNvPr>
          <p:cNvGrpSpPr>
            <a:grpSpLocks/>
          </p:cNvGrpSpPr>
          <p:nvPr/>
        </p:nvGrpSpPr>
        <p:grpSpPr bwMode="auto">
          <a:xfrm>
            <a:off x="661988" y="2794000"/>
            <a:ext cx="3573462" cy="3111500"/>
            <a:chOff x="395288" y="2852738"/>
            <a:chExt cx="4667250" cy="3111500"/>
          </a:xfrm>
        </p:grpSpPr>
        <p:sp>
          <p:nvSpPr>
            <p:cNvPr id="255005" name="Rectangle 3">
              <a:extLst>
                <a:ext uri="{FF2B5EF4-FFF2-40B4-BE49-F238E27FC236}">
                  <a16:creationId xmlns:a16="http://schemas.microsoft.com/office/drawing/2014/main" id="{C1898021-3972-F546-B466-4BD34407E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213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06" name="Text Box 4">
              <a:extLst>
                <a:ext uri="{FF2B5EF4-FFF2-40B4-BE49-F238E27FC236}">
                  <a16:creationId xmlns:a16="http://schemas.microsoft.com/office/drawing/2014/main" id="{E136E412-2EB5-454D-940D-21975B2418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9600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0</a:t>
              </a:r>
            </a:p>
          </p:txBody>
        </p:sp>
        <p:sp>
          <p:nvSpPr>
            <p:cNvPr id="255007" name="Rectangle 5">
              <a:extLst>
                <a:ext uri="{FF2B5EF4-FFF2-40B4-BE49-F238E27FC236}">
                  <a16:creationId xmlns:a16="http://schemas.microsoft.com/office/drawing/2014/main" id="{B7C25612-5323-9B4D-890C-723DE20314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8000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08" name="Text Box 6">
              <a:extLst>
                <a:ext uri="{FF2B5EF4-FFF2-40B4-BE49-F238E27FC236}">
                  <a16:creationId xmlns:a16="http://schemas.microsoft.com/office/drawing/2014/main" id="{3D3B1FAD-8E65-AD4F-81E6-C7A22F2EC6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3388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1</a:t>
              </a:r>
            </a:p>
          </p:txBody>
        </p:sp>
        <p:sp>
          <p:nvSpPr>
            <p:cNvPr id="255009" name="Rectangle 7">
              <a:extLst>
                <a:ext uri="{FF2B5EF4-FFF2-40B4-BE49-F238E27FC236}">
                  <a16:creationId xmlns:a16="http://schemas.microsoft.com/office/drawing/2014/main" id="{D346043A-88F7-DE43-BBD5-6AD793DC0B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3375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0" name="Text Box 8">
              <a:extLst>
                <a:ext uri="{FF2B5EF4-FFF2-40B4-BE49-F238E27FC236}">
                  <a16:creationId xmlns:a16="http://schemas.microsoft.com/office/drawing/2014/main" id="{9BD17BB4-E3E5-E348-8EDD-6A24712423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98762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2</a:t>
              </a:r>
            </a:p>
          </p:txBody>
        </p:sp>
        <p:sp>
          <p:nvSpPr>
            <p:cNvPr id="255011" name="Rectangle 9">
              <a:extLst>
                <a:ext uri="{FF2B5EF4-FFF2-40B4-BE49-F238E27FC236}">
                  <a16:creationId xmlns:a16="http://schemas.microsoft.com/office/drawing/2014/main" id="{F80CB8DC-B687-C643-90CD-7669951198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7163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2" name="Text Box 10">
              <a:extLst>
                <a:ext uri="{FF2B5EF4-FFF2-40B4-BE49-F238E27FC236}">
                  <a16:creationId xmlns:a16="http://schemas.microsoft.com/office/drawing/2014/main" id="{5F4B9089-77F3-3941-8AD5-984665B7F2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92550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3</a:t>
              </a:r>
            </a:p>
          </p:txBody>
        </p:sp>
        <p:sp>
          <p:nvSpPr>
            <p:cNvPr id="255013" name="Rectangle 11">
              <a:extLst>
                <a:ext uri="{FF2B5EF4-FFF2-40B4-BE49-F238E27FC236}">
                  <a16:creationId xmlns:a16="http://schemas.microsoft.com/office/drawing/2014/main" id="{45D9F555-3EBE-634D-AE92-C22A901595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213" y="4062413"/>
              <a:ext cx="806450" cy="8080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4" name="Rectangle 13">
              <a:extLst>
                <a:ext uri="{FF2B5EF4-FFF2-40B4-BE49-F238E27FC236}">
                  <a16:creationId xmlns:a16="http://schemas.microsoft.com/office/drawing/2014/main" id="{F13B1E40-8440-B646-BE43-B75A89F273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9750" y="4062413"/>
              <a:ext cx="806450" cy="8080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5" name="Text Box 14">
              <a:extLst>
                <a:ext uri="{FF2B5EF4-FFF2-40B4-BE49-F238E27FC236}">
                  <a16:creationId xmlns:a16="http://schemas.microsoft.com/office/drawing/2014/main" id="{5B2E5C84-12D7-F742-9058-72541D7450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51013" y="4144963"/>
              <a:ext cx="94256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    L2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CACHE</a:t>
              </a:r>
            </a:p>
          </p:txBody>
        </p:sp>
        <p:sp>
          <p:nvSpPr>
            <p:cNvPr id="255016" name="Rectangle 15">
              <a:extLst>
                <a:ext uri="{FF2B5EF4-FFF2-40B4-BE49-F238E27FC236}">
                  <a16:creationId xmlns:a16="http://schemas.microsoft.com/office/drawing/2014/main" id="{1076100A-2794-6B49-A4F9-813DEDBC29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3538" y="4064000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7" name="Text Box 16">
              <a:extLst>
                <a:ext uri="{FF2B5EF4-FFF2-40B4-BE49-F238E27FC236}">
                  <a16:creationId xmlns:a16="http://schemas.microsoft.com/office/drawing/2014/main" id="{F2A16FBA-CB08-2F4B-9456-BB95B04239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44799" y="4146550"/>
              <a:ext cx="94256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    L2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CACHE</a:t>
              </a:r>
            </a:p>
          </p:txBody>
        </p:sp>
        <p:sp>
          <p:nvSpPr>
            <p:cNvPr id="255018" name="Rectangle 17">
              <a:extLst>
                <a:ext uri="{FF2B5EF4-FFF2-40B4-BE49-F238E27FC236}">
                  <a16:creationId xmlns:a16="http://schemas.microsoft.com/office/drawing/2014/main" id="{63CD1E11-7E54-9D42-B116-4681879B83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8750" y="4064000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9" name="Text Box 18">
              <a:extLst>
                <a:ext uri="{FF2B5EF4-FFF2-40B4-BE49-F238E27FC236}">
                  <a16:creationId xmlns:a16="http://schemas.microsoft.com/office/drawing/2014/main" id="{F647A6BF-D6D5-C84A-B20B-71B84710ED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10013" y="4146550"/>
              <a:ext cx="94256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    L2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CACHE</a:t>
              </a:r>
            </a:p>
          </p:txBody>
        </p:sp>
        <p:sp>
          <p:nvSpPr>
            <p:cNvPr id="255020" name="Line 19">
              <a:extLst>
                <a:ext uri="{FF2B5EF4-FFF2-40B4-BE49-F238E27FC236}">
                  <a16:creationId xmlns:a16="http://schemas.microsoft.com/office/drawing/2014/main" id="{FE852DCA-E739-1943-816E-31D8117F28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7438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1" name="Line 20">
              <a:extLst>
                <a:ext uri="{FF2B5EF4-FFF2-40B4-BE49-F238E27FC236}">
                  <a16:creationId xmlns:a16="http://schemas.microsoft.com/office/drawing/2014/main" id="{6D3C1797-AE43-6341-9D24-E5F029317A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1225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2" name="Line 21">
              <a:extLst>
                <a:ext uri="{FF2B5EF4-FFF2-40B4-BE49-F238E27FC236}">
                  <a16:creationId xmlns:a16="http://schemas.microsoft.com/office/drawing/2014/main" id="{272F7E89-371D-AC47-9550-81BA8EE251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6600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3" name="Line 22">
              <a:extLst>
                <a:ext uri="{FF2B5EF4-FFF2-40B4-BE49-F238E27FC236}">
                  <a16:creationId xmlns:a16="http://schemas.microsoft.com/office/drawing/2014/main" id="{457C10DF-4CA8-AD4C-91AC-E31C661C50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70388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4" name="Rectangle 23">
              <a:extLst>
                <a:ext uri="{FF2B5EF4-FFF2-40B4-BE49-F238E27FC236}">
                  <a16:creationId xmlns:a16="http://schemas.microsoft.com/office/drawing/2014/main" id="{B9632FB2-9C2B-604C-B287-B757DB5DC6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88" y="5216525"/>
              <a:ext cx="3168650" cy="635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25" name="Text Box 24">
              <a:extLst>
                <a:ext uri="{FF2B5EF4-FFF2-40B4-BE49-F238E27FC236}">
                  <a16:creationId xmlns:a16="http://schemas.microsoft.com/office/drawing/2014/main" id="{88C62309-1E13-B64D-8A5A-8084807095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7599" y="5387975"/>
              <a:ext cx="321326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DRAM MEMORY CONTROLLER</a:t>
              </a:r>
            </a:p>
          </p:txBody>
        </p:sp>
        <p:sp>
          <p:nvSpPr>
            <p:cNvPr id="255026" name="Line 25">
              <a:extLst>
                <a:ext uri="{FF2B5EF4-FFF2-40B4-BE49-F238E27FC236}">
                  <a16:creationId xmlns:a16="http://schemas.microsoft.com/office/drawing/2014/main" id="{C740DFCD-14C6-104D-A2A1-BE8077D271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1225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7" name="Line 26">
              <a:extLst>
                <a:ext uri="{FF2B5EF4-FFF2-40B4-BE49-F238E27FC236}">
                  <a16:creationId xmlns:a16="http://schemas.microsoft.com/office/drawing/2014/main" id="{4ABC10AD-607C-FD4D-947E-1480A39529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9300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8" name="Line 27">
              <a:extLst>
                <a:ext uri="{FF2B5EF4-FFF2-40B4-BE49-F238E27FC236}">
                  <a16:creationId xmlns:a16="http://schemas.microsoft.com/office/drawing/2014/main" id="{FFF6FA2B-2C7F-8D49-BAD8-B07DBAE8B8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97350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9" name="Line 28">
              <a:extLst>
                <a:ext uri="{FF2B5EF4-FFF2-40B4-BE49-F238E27FC236}">
                  <a16:creationId xmlns:a16="http://schemas.microsoft.com/office/drawing/2014/main" id="{B48C2D70-5D27-6041-9FCF-2E3AC61EE5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7625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30" name="Rounded Rectangle 97">
              <a:extLst>
                <a:ext uri="{FF2B5EF4-FFF2-40B4-BE49-F238E27FC236}">
                  <a16:creationId xmlns:a16="http://schemas.microsoft.com/office/drawing/2014/main" id="{D437B674-C7DF-624E-A6AD-ABCFDBB56C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288" y="2852738"/>
              <a:ext cx="4667250" cy="3111500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marL="381000" indent="-381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n-US" altLang="en-US" sz="2000">
                <a:solidFill>
                  <a:srgbClr val="000000"/>
                </a:solidFill>
              </a:endParaRPr>
            </a:p>
          </p:txBody>
        </p:sp>
        <p:sp>
          <p:nvSpPr>
            <p:cNvPr id="255031" name="Rectangle 56">
              <a:extLst>
                <a:ext uri="{FF2B5EF4-FFF2-40B4-BE49-F238E27FC236}">
                  <a16:creationId xmlns:a16="http://schemas.microsoft.com/office/drawing/2014/main" id="{61BA1C6D-4C7B-E340-A268-7F57A7975C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88" y="5214938"/>
              <a:ext cx="3168650" cy="635000"/>
            </a:xfrm>
            <a:prstGeom prst="rect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54981" name="Text Box 14">
            <a:extLst>
              <a:ext uri="{FF2B5EF4-FFF2-40B4-BE49-F238E27FC236}">
                <a16:creationId xmlns:a16="http://schemas.microsoft.com/office/drawing/2014/main" id="{0556AA47-6051-394E-A9E4-191E1FA3CA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4086225"/>
            <a:ext cx="720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    L2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CACHE</a:t>
            </a:r>
          </a:p>
        </p:txBody>
      </p:sp>
      <p:grpSp>
        <p:nvGrpSpPr>
          <p:cNvPr id="254982" name="Group 76">
            <a:extLst>
              <a:ext uri="{FF2B5EF4-FFF2-40B4-BE49-F238E27FC236}">
                <a16:creationId xmlns:a16="http://schemas.microsoft.com/office/drawing/2014/main" id="{D0CDA16B-75BA-7E46-998F-70F75E7881AD}"/>
              </a:ext>
            </a:extLst>
          </p:cNvPr>
          <p:cNvGrpSpPr>
            <a:grpSpLocks/>
          </p:cNvGrpSpPr>
          <p:nvPr/>
        </p:nvGrpSpPr>
        <p:grpSpPr bwMode="auto">
          <a:xfrm>
            <a:off x="4884738" y="2832100"/>
            <a:ext cx="3573462" cy="3111500"/>
            <a:chOff x="395288" y="2852738"/>
            <a:chExt cx="4667250" cy="3111500"/>
          </a:xfrm>
        </p:grpSpPr>
        <p:sp>
          <p:nvSpPr>
            <p:cNvPr id="254984" name="Rectangle 3">
              <a:extLst>
                <a:ext uri="{FF2B5EF4-FFF2-40B4-BE49-F238E27FC236}">
                  <a16:creationId xmlns:a16="http://schemas.microsoft.com/office/drawing/2014/main" id="{DDF20DA4-7D4B-F540-AE64-AFA027C8FA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213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85" name="Text Box 4">
              <a:extLst>
                <a:ext uri="{FF2B5EF4-FFF2-40B4-BE49-F238E27FC236}">
                  <a16:creationId xmlns:a16="http://schemas.microsoft.com/office/drawing/2014/main" id="{37081304-DBDF-6549-A12C-8957043195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9600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0</a:t>
              </a:r>
            </a:p>
          </p:txBody>
        </p:sp>
        <p:sp>
          <p:nvSpPr>
            <p:cNvPr id="254986" name="Rectangle 5">
              <a:extLst>
                <a:ext uri="{FF2B5EF4-FFF2-40B4-BE49-F238E27FC236}">
                  <a16:creationId xmlns:a16="http://schemas.microsoft.com/office/drawing/2014/main" id="{24AEDA8E-DCD2-5F44-9571-A9D057D912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8000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87" name="Text Box 6">
              <a:extLst>
                <a:ext uri="{FF2B5EF4-FFF2-40B4-BE49-F238E27FC236}">
                  <a16:creationId xmlns:a16="http://schemas.microsoft.com/office/drawing/2014/main" id="{B8586D80-261D-6B4D-97E8-E8074A9677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3388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1</a:t>
              </a:r>
            </a:p>
          </p:txBody>
        </p:sp>
        <p:sp>
          <p:nvSpPr>
            <p:cNvPr id="254988" name="Rectangle 7">
              <a:extLst>
                <a:ext uri="{FF2B5EF4-FFF2-40B4-BE49-F238E27FC236}">
                  <a16:creationId xmlns:a16="http://schemas.microsoft.com/office/drawing/2014/main" id="{1B7498E1-9E3D-A04C-9177-76512476F2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3375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89" name="Text Box 8">
              <a:extLst>
                <a:ext uri="{FF2B5EF4-FFF2-40B4-BE49-F238E27FC236}">
                  <a16:creationId xmlns:a16="http://schemas.microsoft.com/office/drawing/2014/main" id="{A88F6D3B-F44A-D74D-BB43-087E5E6690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98762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2</a:t>
              </a:r>
            </a:p>
          </p:txBody>
        </p:sp>
        <p:sp>
          <p:nvSpPr>
            <p:cNvPr id="254990" name="Rectangle 9">
              <a:extLst>
                <a:ext uri="{FF2B5EF4-FFF2-40B4-BE49-F238E27FC236}">
                  <a16:creationId xmlns:a16="http://schemas.microsoft.com/office/drawing/2014/main" id="{5866987C-2601-C546-A51B-81CC00092A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7163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91" name="Text Box 10">
              <a:extLst>
                <a:ext uri="{FF2B5EF4-FFF2-40B4-BE49-F238E27FC236}">
                  <a16:creationId xmlns:a16="http://schemas.microsoft.com/office/drawing/2014/main" id="{9C9624C6-5CFA-254C-8910-57FB1862E0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92550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3</a:t>
              </a:r>
            </a:p>
          </p:txBody>
        </p:sp>
        <p:sp>
          <p:nvSpPr>
            <p:cNvPr id="254992" name="Rectangle 11">
              <a:extLst>
                <a:ext uri="{FF2B5EF4-FFF2-40B4-BE49-F238E27FC236}">
                  <a16:creationId xmlns:a16="http://schemas.microsoft.com/office/drawing/2014/main" id="{9A489BFB-DDB9-0447-BF61-D2EF904F37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213" y="4062413"/>
              <a:ext cx="4089400" cy="8080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93" name="Line 19">
              <a:extLst>
                <a:ext uri="{FF2B5EF4-FFF2-40B4-BE49-F238E27FC236}">
                  <a16:creationId xmlns:a16="http://schemas.microsoft.com/office/drawing/2014/main" id="{B671D906-8814-9649-BCA8-D3A6D019C6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7438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994" name="Line 20">
              <a:extLst>
                <a:ext uri="{FF2B5EF4-FFF2-40B4-BE49-F238E27FC236}">
                  <a16:creationId xmlns:a16="http://schemas.microsoft.com/office/drawing/2014/main" id="{680EC38C-05A1-3A41-B3AA-E41B546FD4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1225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995" name="Line 21">
              <a:extLst>
                <a:ext uri="{FF2B5EF4-FFF2-40B4-BE49-F238E27FC236}">
                  <a16:creationId xmlns:a16="http://schemas.microsoft.com/office/drawing/2014/main" id="{9E84F957-B8D4-6045-999B-88F6857EA7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6600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996" name="Line 22">
              <a:extLst>
                <a:ext uri="{FF2B5EF4-FFF2-40B4-BE49-F238E27FC236}">
                  <a16:creationId xmlns:a16="http://schemas.microsoft.com/office/drawing/2014/main" id="{7F34C7BA-5AC8-864C-BACB-0EEBF40976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70388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997" name="Rectangle 23">
              <a:extLst>
                <a:ext uri="{FF2B5EF4-FFF2-40B4-BE49-F238E27FC236}">
                  <a16:creationId xmlns:a16="http://schemas.microsoft.com/office/drawing/2014/main" id="{64E766A9-F132-144C-A5C2-CC191A1E6E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88" y="5216525"/>
              <a:ext cx="3168650" cy="635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98" name="Text Box 24">
              <a:extLst>
                <a:ext uri="{FF2B5EF4-FFF2-40B4-BE49-F238E27FC236}">
                  <a16:creationId xmlns:a16="http://schemas.microsoft.com/office/drawing/2014/main" id="{82BEA00D-2905-1549-AB4A-859AA10087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7599" y="5387975"/>
              <a:ext cx="321326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DRAM MEMORY CONTROLLER</a:t>
              </a:r>
            </a:p>
          </p:txBody>
        </p:sp>
        <p:sp>
          <p:nvSpPr>
            <p:cNvPr id="254999" name="Line 25">
              <a:extLst>
                <a:ext uri="{FF2B5EF4-FFF2-40B4-BE49-F238E27FC236}">
                  <a16:creationId xmlns:a16="http://schemas.microsoft.com/office/drawing/2014/main" id="{AD3D7D2F-A69C-9F4E-A8BE-10D17763B1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1225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00" name="Line 26">
              <a:extLst>
                <a:ext uri="{FF2B5EF4-FFF2-40B4-BE49-F238E27FC236}">
                  <a16:creationId xmlns:a16="http://schemas.microsoft.com/office/drawing/2014/main" id="{B910D3DC-CF89-7746-8AD0-2E887C8DF9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9300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01" name="Line 27">
              <a:extLst>
                <a:ext uri="{FF2B5EF4-FFF2-40B4-BE49-F238E27FC236}">
                  <a16:creationId xmlns:a16="http://schemas.microsoft.com/office/drawing/2014/main" id="{6E393AC7-61E5-6647-AC11-547E998843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97350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02" name="Line 28">
              <a:extLst>
                <a:ext uri="{FF2B5EF4-FFF2-40B4-BE49-F238E27FC236}">
                  <a16:creationId xmlns:a16="http://schemas.microsoft.com/office/drawing/2014/main" id="{4B70561C-5745-5848-9A0A-811EA9330C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7625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03" name="Rounded Rectangle 97">
              <a:extLst>
                <a:ext uri="{FF2B5EF4-FFF2-40B4-BE49-F238E27FC236}">
                  <a16:creationId xmlns:a16="http://schemas.microsoft.com/office/drawing/2014/main" id="{B7F9A12D-74E3-1D45-B21B-23462C6046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288" y="2852738"/>
              <a:ext cx="4667250" cy="3111500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marL="381000" indent="-381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n-US" altLang="en-US" sz="2000">
                <a:solidFill>
                  <a:srgbClr val="000000"/>
                </a:solidFill>
              </a:endParaRPr>
            </a:p>
          </p:txBody>
        </p:sp>
        <p:sp>
          <p:nvSpPr>
            <p:cNvPr id="255004" name="Rectangle 56">
              <a:extLst>
                <a:ext uri="{FF2B5EF4-FFF2-40B4-BE49-F238E27FC236}">
                  <a16:creationId xmlns:a16="http://schemas.microsoft.com/office/drawing/2014/main" id="{420640B8-9197-474C-B8B0-2618575494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88" y="5214938"/>
              <a:ext cx="3168650" cy="635000"/>
            </a:xfrm>
            <a:prstGeom prst="rect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54983" name="Text Box 14">
            <a:extLst>
              <a:ext uri="{FF2B5EF4-FFF2-40B4-BE49-F238E27FC236}">
                <a16:creationId xmlns:a16="http://schemas.microsoft.com/office/drawing/2014/main" id="{2A5E8279-BE81-3548-88E8-46783B7F9A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3325" y="4198937"/>
            <a:ext cx="7207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    L2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CACHE</a:t>
            </a: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1" name="Title 1">
            <a:extLst>
              <a:ext uri="{FF2B5EF4-FFF2-40B4-BE49-F238E27FC236}">
                <a16:creationId xmlns:a16="http://schemas.microsoft.com/office/drawing/2014/main" id="{B52B3FD7-B48E-C648-AF68-01C319321CF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Resource Sharing Concept and Advantages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53D295-5FAD-7E43-8370-769DBACD736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915400" cy="5562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Idea: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Instead of dedicating a hardware resource to a hardware context, allow multiple contexts to use it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Example resources: functional units, pipeline, caches, buses, memory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Why?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+ Resource sharing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improves utilization/efficiency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 throughput</a:t>
            </a:r>
            <a:endParaRPr lang="en-US" altLang="en-US" dirty="0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When a resource is left idle by one thread, another thread can use it; no need to replicate shared data</a:t>
            </a:r>
          </a:p>
          <a:p>
            <a:pPr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+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Reduces communication latency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For example, data shared between multiple threads can be kept in the same cache in multithreaded processors</a:t>
            </a:r>
          </a:p>
          <a:p>
            <a:pPr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+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Compatible with the shared memory programming model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56003" name="Slide Number Placeholder 3">
            <a:extLst>
              <a:ext uri="{FF2B5EF4-FFF2-40B4-BE49-F238E27FC236}">
                <a16:creationId xmlns:a16="http://schemas.microsoft.com/office/drawing/2014/main" id="{FFE3F9FA-0DF2-9149-AE84-DF8A0243243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44141715-CD8F-4D4F-A2FD-F3B4D166C822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5" name="Title 1">
            <a:extLst>
              <a:ext uri="{FF2B5EF4-FFF2-40B4-BE49-F238E27FC236}">
                <a16:creationId xmlns:a16="http://schemas.microsoft.com/office/drawing/2014/main" id="{7D97BC46-DC34-8C43-A61A-CDB258514C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Resource Sharing Disadvantages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C0AD66-9212-0A4C-8541-7BD3F3656D9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915400" cy="5562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Resource sharing results in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contention for resources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When the resource is not idle, another thread cannot use it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If space is occupied by one thread, another thread needs to re-occupy it </a:t>
            </a:r>
          </a:p>
          <a:p>
            <a:pPr lvl="1"/>
            <a:endParaRPr lang="en-US" altLang="en-US" sz="1600" dirty="0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-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Sometimes reduces each or some thread</a:t>
            </a:r>
            <a:r>
              <a:rPr lang="ja-JP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’</a:t>
            </a:r>
            <a:r>
              <a:rPr lang="en-US" altLang="ja-JP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s performance</a:t>
            </a:r>
          </a:p>
          <a:p>
            <a:pPr>
              <a:buFont typeface="Wingdings" pitchFamily="2" charset="2"/>
              <a:buNone/>
            </a:pPr>
            <a:r>
              <a:rPr lang="en-US" altLang="en-US" sz="2200" dirty="0">
                <a:ea typeface="ＭＳ Ｐゴシック" panose="020B0600070205080204" pitchFamily="34" charset="-128"/>
              </a:rPr>
              <a:t>	- Thread performance can be worse than when it is run alone  </a:t>
            </a:r>
          </a:p>
          <a:p>
            <a:pPr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-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Eliminates performance isolation 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 inconsistent performance across runs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 sz="2200" dirty="0">
                <a:ea typeface="ＭＳ Ｐゴシック" panose="020B0600070205080204" pitchFamily="34" charset="-128"/>
              </a:rPr>
              <a:t>  - Thread performance depends on co-executing threads</a:t>
            </a:r>
          </a:p>
          <a:p>
            <a:pPr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- Uncontrolled (free-for-all) sharing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degrades </a:t>
            </a:r>
            <a:r>
              <a:rPr lang="en-US" altLang="en-US" dirty="0" err="1">
                <a:solidFill>
                  <a:srgbClr val="0000FF"/>
                </a:solidFill>
                <a:ea typeface="ＭＳ Ｐゴシック" panose="020B0600070205080204" pitchFamily="34" charset="-128"/>
              </a:rPr>
              <a:t>QoS</a:t>
            </a:r>
            <a:endParaRPr lang="en-US" altLang="en-US" dirty="0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 sz="2200" dirty="0">
                <a:ea typeface="ＭＳ Ｐゴシック" panose="020B0600070205080204" pitchFamily="34" charset="-128"/>
              </a:rPr>
              <a:t>  - Causes unfairness, starvation</a:t>
            </a:r>
          </a:p>
          <a:p>
            <a:pPr>
              <a:buFont typeface="Wingdings" pitchFamily="2" charset="2"/>
              <a:buNone/>
            </a:pPr>
            <a:endParaRPr lang="en-US" altLang="en-US" sz="1600" dirty="0">
              <a:ea typeface="ＭＳ Ｐゴシック" panose="020B0600070205080204" pitchFamily="34" charset="-128"/>
            </a:endParaRPr>
          </a:p>
          <a:p>
            <a:pPr algn="ctr">
              <a:buFont typeface="Wingdings" pitchFamily="2" charset="2"/>
              <a:buNone/>
            </a:pPr>
            <a:r>
              <a:rPr lang="en-US" altLang="en-US" sz="22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Need to efficiently and fairly utilize shared resources</a:t>
            </a:r>
          </a:p>
        </p:txBody>
      </p:sp>
      <p:sp>
        <p:nvSpPr>
          <p:cNvPr id="257027" name="Slide Number Placeholder 3">
            <a:extLst>
              <a:ext uri="{FF2B5EF4-FFF2-40B4-BE49-F238E27FC236}">
                <a16:creationId xmlns:a16="http://schemas.microsoft.com/office/drawing/2014/main" id="{492A8E6E-9AC0-7C43-BEC6-C5615E88DD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6DDB8A29-0F96-5A4A-A630-02DEC368C4D1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7" name="Title 1">
            <a:extLst>
              <a:ext uri="{FF2B5EF4-FFF2-40B4-BE49-F238E27FC236}">
                <a16:creationId xmlns:a16="http://schemas.microsoft.com/office/drawing/2014/main" id="{44BA07C6-DF44-434B-84AA-660BB9447C6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Private vs. Shared Caches</a:t>
            </a:r>
          </a:p>
        </p:txBody>
      </p:sp>
      <p:sp>
        <p:nvSpPr>
          <p:cNvPr id="254978" name="Content Placeholder 2">
            <a:extLst>
              <a:ext uri="{FF2B5EF4-FFF2-40B4-BE49-F238E27FC236}">
                <a16:creationId xmlns:a16="http://schemas.microsoft.com/office/drawing/2014/main" id="{39AB2200-4B7C-4A41-AE4D-C1EF18381E8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276850"/>
          </a:xfrm>
        </p:spPr>
        <p:txBody>
          <a:bodyPr/>
          <a:lstStyle/>
          <a:p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Private</a:t>
            </a:r>
            <a:r>
              <a:rPr lang="en-US" altLang="en-US" dirty="0">
                <a:ea typeface="ＭＳ Ｐゴシック" panose="020B0600070205080204" pitchFamily="34" charset="-128"/>
              </a:rPr>
              <a:t> cache: Cache belongs to one core (a shared block can be in multiple caches)</a:t>
            </a:r>
          </a:p>
          <a:p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Shared</a:t>
            </a:r>
            <a:r>
              <a:rPr lang="en-US" altLang="en-US" dirty="0">
                <a:ea typeface="ＭＳ Ｐゴシック" panose="020B0600070205080204" pitchFamily="34" charset="-128"/>
              </a:rPr>
              <a:t> cache: Cache is shared by multiple cores</a:t>
            </a:r>
          </a:p>
        </p:txBody>
      </p:sp>
      <p:sp>
        <p:nvSpPr>
          <p:cNvPr id="254979" name="Slide Number Placeholder 3">
            <a:extLst>
              <a:ext uri="{FF2B5EF4-FFF2-40B4-BE49-F238E27FC236}">
                <a16:creationId xmlns:a16="http://schemas.microsoft.com/office/drawing/2014/main" id="{2F17D401-E98F-924C-9FAF-AAC1031F350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95D6428-BA48-BA43-84B4-68B15A4351C9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grpSp>
        <p:nvGrpSpPr>
          <p:cNvPr id="254980" name="Group 74">
            <a:extLst>
              <a:ext uri="{FF2B5EF4-FFF2-40B4-BE49-F238E27FC236}">
                <a16:creationId xmlns:a16="http://schemas.microsoft.com/office/drawing/2014/main" id="{B24A1427-3EAF-2D4C-97CA-DCBB6F586109}"/>
              </a:ext>
            </a:extLst>
          </p:cNvPr>
          <p:cNvGrpSpPr>
            <a:grpSpLocks/>
          </p:cNvGrpSpPr>
          <p:nvPr/>
        </p:nvGrpSpPr>
        <p:grpSpPr bwMode="auto">
          <a:xfrm>
            <a:off x="661988" y="2794000"/>
            <a:ext cx="3573462" cy="3111500"/>
            <a:chOff x="395288" y="2852738"/>
            <a:chExt cx="4667250" cy="3111500"/>
          </a:xfrm>
        </p:grpSpPr>
        <p:sp>
          <p:nvSpPr>
            <p:cNvPr id="255005" name="Rectangle 3">
              <a:extLst>
                <a:ext uri="{FF2B5EF4-FFF2-40B4-BE49-F238E27FC236}">
                  <a16:creationId xmlns:a16="http://schemas.microsoft.com/office/drawing/2014/main" id="{C1898021-3972-F546-B466-4BD34407E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213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06" name="Text Box 4">
              <a:extLst>
                <a:ext uri="{FF2B5EF4-FFF2-40B4-BE49-F238E27FC236}">
                  <a16:creationId xmlns:a16="http://schemas.microsoft.com/office/drawing/2014/main" id="{E136E412-2EB5-454D-940D-21975B2418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9600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0</a:t>
              </a:r>
            </a:p>
          </p:txBody>
        </p:sp>
        <p:sp>
          <p:nvSpPr>
            <p:cNvPr id="255007" name="Rectangle 5">
              <a:extLst>
                <a:ext uri="{FF2B5EF4-FFF2-40B4-BE49-F238E27FC236}">
                  <a16:creationId xmlns:a16="http://schemas.microsoft.com/office/drawing/2014/main" id="{B7C25612-5323-9B4D-890C-723DE20314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8000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08" name="Text Box 6">
              <a:extLst>
                <a:ext uri="{FF2B5EF4-FFF2-40B4-BE49-F238E27FC236}">
                  <a16:creationId xmlns:a16="http://schemas.microsoft.com/office/drawing/2014/main" id="{3D3B1FAD-8E65-AD4F-81E6-C7A22F2EC6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3388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1</a:t>
              </a:r>
            </a:p>
          </p:txBody>
        </p:sp>
        <p:sp>
          <p:nvSpPr>
            <p:cNvPr id="255009" name="Rectangle 7">
              <a:extLst>
                <a:ext uri="{FF2B5EF4-FFF2-40B4-BE49-F238E27FC236}">
                  <a16:creationId xmlns:a16="http://schemas.microsoft.com/office/drawing/2014/main" id="{D346043A-88F7-DE43-BBD5-6AD793DC0B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3375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0" name="Text Box 8">
              <a:extLst>
                <a:ext uri="{FF2B5EF4-FFF2-40B4-BE49-F238E27FC236}">
                  <a16:creationId xmlns:a16="http://schemas.microsoft.com/office/drawing/2014/main" id="{9BD17BB4-E3E5-E348-8EDD-6A24712423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98762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2</a:t>
              </a:r>
            </a:p>
          </p:txBody>
        </p:sp>
        <p:sp>
          <p:nvSpPr>
            <p:cNvPr id="255011" name="Rectangle 9">
              <a:extLst>
                <a:ext uri="{FF2B5EF4-FFF2-40B4-BE49-F238E27FC236}">
                  <a16:creationId xmlns:a16="http://schemas.microsoft.com/office/drawing/2014/main" id="{F80CB8DC-B687-C643-90CD-7669951198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7163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2" name="Text Box 10">
              <a:extLst>
                <a:ext uri="{FF2B5EF4-FFF2-40B4-BE49-F238E27FC236}">
                  <a16:creationId xmlns:a16="http://schemas.microsoft.com/office/drawing/2014/main" id="{5F4B9089-77F3-3941-8AD5-984665B7F2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92550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3</a:t>
              </a:r>
            </a:p>
          </p:txBody>
        </p:sp>
        <p:sp>
          <p:nvSpPr>
            <p:cNvPr id="255013" name="Rectangle 11">
              <a:extLst>
                <a:ext uri="{FF2B5EF4-FFF2-40B4-BE49-F238E27FC236}">
                  <a16:creationId xmlns:a16="http://schemas.microsoft.com/office/drawing/2014/main" id="{45D9F555-3EBE-634D-AE92-C22A901595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213" y="4062413"/>
              <a:ext cx="806450" cy="8080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4" name="Rectangle 13">
              <a:extLst>
                <a:ext uri="{FF2B5EF4-FFF2-40B4-BE49-F238E27FC236}">
                  <a16:creationId xmlns:a16="http://schemas.microsoft.com/office/drawing/2014/main" id="{F13B1E40-8440-B646-BE43-B75A89F273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9750" y="4062413"/>
              <a:ext cx="806450" cy="8080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5" name="Text Box 14">
              <a:extLst>
                <a:ext uri="{FF2B5EF4-FFF2-40B4-BE49-F238E27FC236}">
                  <a16:creationId xmlns:a16="http://schemas.microsoft.com/office/drawing/2014/main" id="{5B2E5C84-12D7-F742-9058-72541D7450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51013" y="4144963"/>
              <a:ext cx="94256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    L2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CACHE</a:t>
              </a:r>
            </a:p>
          </p:txBody>
        </p:sp>
        <p:sp>
          <p:nvSpPr>
            <p:cNvPr id="255016" name="Rectangle 15">
              <a:extLst>
                <a:ext uri="{FF2B5EF4-FFF2-40B4-BE49-F238E27FC236}">
                  <a16:creationId xmlns:a16="http://schemas.microsoft.com/office/drawing/2014/main" id="{1076100A-2794-6B49-A4F9-813DEDBC29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3538" y="4064000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7" name="Text Box 16">
              <a:extLst>
                <a:ext uri="{FF2B5EF4-FFF2-40B4-BE49-F238E27FC236}">
                  <a16:creationId xmlns:a16="http://schemas.microsoft.com/office/drawing/2014/main" id="{F2A16FBA-CB08-2F4B-9456-BB95B04239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44799" y="4146550"/>
              <a:ext cx="94256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    L2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CACHE</a:t>
              </a:r>
            </a:p>
          </p:txBody>
        </p:sp>
        <p:sp>
          <p:nvSpPr>
            <p:cNvPr id="255018" name="Rectangle 17">
              <a:extLst>
                <a:ext uri="{FF2B5EF4-FFF2-40B4-BE49-F238E27FC236}">
                  <a16:creationId xmlns:a16="http://schemas.microsoft.com/office/drawing/2014/main" id="{63CD1E11-7E54-9D42-B116-4681879B83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8750" y="4064000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9" name="Text Box 18">
              <a:extLst>
                <a:ext uri="{FF2B5EF4-FFF2-40B4-BE49-F238E27FC236}">
                  <a16:creationId xmlns:a16="http://schemas.microsoft.com/office/drawing/2014/main" id="{F647A6BF-D6D5-C84A-B20B-71B84710ED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10013" y="4146550"/>
              <a:ext cx="94256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    L2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CACHE</a:t>
              </a:r>
            </a:p>
          </p:txBody>
        </p:sp>
        <p:sp>
          <p:nvSpPr>
            <p:cNvPr id="255020" name="Line 19">
              <a:extLst>
                <a:ext uri="{FF2B5EF4-FFF2-40B4-BE49-F238E27FC236}">
                  <a16:creationId xmlns:a16="http://schemas.microsoft.com/office/drawing/2014/main" id="{FE852DCA-E739-1943-816E-31D8117F28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7438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1" name="Line 20">
              <a:extLst>
                <a:ext uri="{FF2B5EF4-FFF2-40B4-BE49-F238E27FC236}">
                  <a16:creationId xmlns:a16="http://schemas.microsoft.com/office/drawing/2014/main" id="{6D3C1797-AE43-6341-9D24-E5F029317A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1225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2" name="Line 21">
              <a:extLst>
                <a:ext uri="{FF2B5EF4-FFF2-40B4-BE49-F238E27FC236}">
                  <a16:creationId xmlns:a16="http://schemas.microsoft.com/office/drawing/2014/main" id="{272F7E89-371D-AC47-9550-81BA8EE251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6600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3" name="Line 22">
              <a:extLst>
                <a:ext uri="{FF2B5EF4-FFF2-40B4-BE49-F238E27FC236}">
                  <a16:creationId xmlns:a16="http://schemas.microsoft.com/office/drawing/2014/main" id="{457C10DF-4CA8-AD4C-91AC-E31C661C50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70388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4" name="Rectangle 23">
              <a:extLst>
                <a:ext uri="{FF2B5EF4-FFF2-40B4-BE49-F238E27FC236}">
                  <a16:creationId xmlns:a16="http://schemas.microsoft.com/office/drawing/2014/main" id="{B9632FB2-9C2B-604C-B287-B757DB5DC6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88" y="5216525"/>
              <a:ext cx="3168650" cy="635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25" name="Text Box 24">
              <a:extLst>
                <a:ext uri="{FF2B5EF4-FFF2-40B4-BE49-F238E27FC236}">
                  <a16:creationId xmlns:a16="http://schemas.microsoft.com/office/drawing/2014/main" id="{88C62309-1E13-B64D-8A5A-8084807095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7599" y="5387975"/>
              <a:ext cx="321326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DRAM MEMORY CONTROLLER</a:t>
              </a:r>
            </a:p>
          </p:txBody>
        </p:sp>
        <p:sp>
          <p:nvSpPr>
            <p:cNvPr id="255026" name="Line 25">
              <a:extLst>
                <a:ext uri="{FF2B5EF4-FFF2-40B4-BE49-F238E27FC236}">
                  <a16:creationId xmlns:a16="http://schemas.microsoft.com/office/drawing/2014/main" id="{C740DFCD-14C6-104D-A2A1-BE8077D271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1225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7" name="Line 26">
              <a:extLst>
                <a:ext uri="{FF2B5EF4-FFF2-40B4-BE49-F238E27FC236}">
                  <a16:creationId xmlns:a16="http://schemas.microsoft.com/office/drawing/2014/main" id="{4ABC10AD-607C-FD4D-947E-1480A39529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9300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8" name="Line 27">
              <a:extLst>
                <a:ext uri="{FF2B5EF4-FFF2-40B4-BE49-F238E27FC236}">
                  <a16:creationId xmlns:a16="http://schemas.microsoft.com/office/drawing/2014/main" id="{FFF6FA2B-2C7F-8D49-BAD8-B07DBAE8B8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97350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9" name="Line 28">
              <a:extLst>
                <a:ext uri="{FF2B5EF4-FFF2-40B4-BE49-F238E27FC236}">
                  <a16:creationId xmlns:a16="http://schemas.microsoft.com/office/drawing/2014/main" id="{B48C2D70-5D27-6041-9FCF-2E3AC61EE5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7625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30" name="Rounded Rectangle 97">
              <a:extLst>
                <a:ext uri="{FF2B5EF4-FFF2-40B4-BE49-F238E27FC236}">
                  <a16:creationId xmlns:a16="http://schemas.microsoft.com/office/drawing/2014/main" id="{D437B674-C7DF-624E-A6AD-ABCFDBB56C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288" y="2852738"/>
              <a:ext cx="4667250" cy="3111500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marL="381000" indent="-381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n-US" altLang="en-US" sz="2000">
                <a:solidFill>
                  <a:srgbClr val="000000"/>
                </a:solidFill>
              </a:endParaRPr>
            </a:p>
          </p:txBody>
        </p:sp>
        <p:sp>
          <p:nvSpPr>
            <p:cNvPr id="255031" name="Rectangle 56">
              <a:extLst>
                <a:ext uri="{FF2B5EF4-FFF2-40B4-BE49-F238E27FC236}">
                  <a16:creationId xmlns:a16="http://schemas.microsoft.com/office/drawing/2014/main" id="{61BA1C6D-4C7B-E340-A268-7F57A7975C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88" y="5214938"/>
              <a:ext cx="3168650" cy="635000"/>
            </a:xfrm>
            <a:prstGeom prst="rect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54981" name="Text Box 14">
            <a:extLst>
              <a:ext uri="{FF2B5EF4-FFF2-40B4-BE49-F238E27FC236}">
                <a16:creationId xmlns:a16="http://schemas.microsoft.com/office/drawing/2014/main" id="{0556AA47-6051-394E-A9E4-191E1FA3CA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4086225"/>
            <a:ext cx="720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    L2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CACHE</a:t>
            </a:r>
          </a:p>
        </p:txBody>
      </p:sp>
      <p:grpSp>
        <p:nvGrpSpPr>
          <p:cNvPr id="254982" name="Group 76">
            <a:extLst>
              <a:ext uri="{FF2B5EF4-FFF2-40B4-BE49-F238E27FC236}">
                <a16:creationId xmlns:a16="http://schemas.microsoft.com/office/drawing/2014/main" id="{D0CDA16B-75BA-7E46-998F-70F75E7881AD}"/>
              </a:ext>
            </a:extLst>
          </p:cNvPr>
          <p:cNvGrpSpPr>
            <a:grpSpLocks/>
          </p:cNvGrpSpPr>
          <p:nvPr/>
        </p:nvGrpSpPr>
        <p:grpSpPr bwMode="auto">
          <a:xfrm>
            <a:off x="4884738" y="2832100"/>
            <a:ext cx="3573462" cy="3111500"/>
            <a:chOff x="395288" y="2852738"/>
            <a:chExt cx="4667250" cy="3111500"/>
          </a:xfrm>
        </p:grpSpPr>
        <p:sp>
          <p:nvSpPr>
            <p:cNvPr id="254984" name="Rectangle 3">
              <a:extLst>
                <a:ext uri="{FF2B5EF4-FFF2-40B4-BE49-F238E27FC236}">
                  <a16:creationId xmlns:a16="http://schemas.microsoft.com/office/drawing/2014/main" id="{DDF20DA4-7D4B-F540-AE64-AFA027C8FA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213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85" name="Text Box 4">
              <a:extLst>
                <a:ext uri="{FF2B5EF4-FFF2-40B4-BE49-F238E27FC236}">
                  <a16:creationId xmlns:a16="http://schemas.microsoft.com/office/drawing/2014/main" id="{37081304-DBDF-6549-A12C-8957043195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9600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0</a:t>
              </a:r>
            </a:p>
          </p:txBody>
        </p:sp>
        <p:sp>
          <p:nvSpPr>
            <p:cNvPr id="254986" name="Rectangle 5">
              <a:extLst>
                <a:ext uri="{FF2B5EF4-FFF2-40B4-BE49-F238E27FC236}">
                  <a16:creationId xmlns:a16="http://schemas.microsoft.com/office/drawing/2014/main" id="{24AEDA8E-DCD2-5F44-9571-A9D057D912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8000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87" name="Text Box 6">
              <a:extLst>
                <a:ext uri="{FF2B5EF4-FFF2-40B4-BE49-F238E27FC236}">
                  <a16:creationId xmlns:a16="http://schemas.microsoft.com/office/drawing/2014/main" id="{B8586D80-261D-6B4D-97E8-E8074A9677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3388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1</a:t>
              </a:r>
            </a:p>
          </p:txBody>
        </p:sp>
        <p:sp>
          <p:nvSpPr>
            <p:cNvPr id="254988" name="Rectangle 7">
              <a:extLst>
                <a:ext uri="{FF2B5EF4-FFF2-40B4-BE49-F238E27FC236}">
                  <a16:creationId xmlns:a16="http://schemas.microsoft.com/office/drawing/2014/main" id="{1B7498E1-9E3D-A04C-9177-76512476F2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3375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89" name="Text Box 8">
              <a:extLst>
                <a:ext uri="{FF2B5EF4-FFF2-40B4-BE49-F238E27FC236}">
                  <a16:creationId xmlns:a16="http://schemas.microsoft.com/office/drawing/2014/main" id="{A88F6D3B-F44A-D74D-BB43-087E5E6690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98762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2</a:t>
              </a:r>
            </a:p>
          </p:txBody>
        </p:sp>
        <p:sp>
          <p:nvSpPr>
            <p:cNvPr id="254990" name="Rectangle 9">
              <a:extLst>
                <a:ext uri="{FF2B5EF4-FFF2-40B4-BE49-F238E27FC236}">
                  <a16:creationId xmlns:a16="http://schemas.microsoft.com/office/drawing/2014/main" id="{5866987C-2601-C546-A51B-81CC00092A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7163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91" name="Text Box 10">
              <a:extLst>
                <a:ext uri="{FF2B5EF4-FFF2-40B4-BE49-F238E27FC236}">
                  <a16:creationId xmlns:a16="http://schemas.microsoft.com/office/drawing/2014/main" id="{9C9624C6-5CFA-254C-8910-57FB1862E0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92550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3</a:t>
              </a:r>
            </a:p>
          </p:txBody>
        </p:sp>
        <p:sp>
          <p:nvSpPr>
            <p:cNvPr id="254992" name="Rectangle 11">
              <a:extLst>
                <a:ext uri="{FF2B5EF4-FFF2-40B4-BE49-F238E27FC236}">
                  <a16:creationId xmlns:a16="http://schemas.microsoft.com/office/drawing/2014/main" id="{9A489BFB-DDB9-0447-BF61-D2EF904F37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213" y="4062413"/>
              <a:ext cx="4089400" cy="8080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93" name="Line 19">
              <a:extLst>
                <a:ext uri="{FF2B5EF4-FFF2-40B4-BE49-F238E27FC236}">
                  <a16:creationId xmlns:a16="http://schemas.microsoft.com/office/drawing/2014/main" id="{B671D906-8814-9649-BCA8-D3A6D019C6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7438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994" name="Line 20">
              <a:extLst>
                <a:ext uri="{FF2B5EF4-FFF2-40B4-BE49-F238E27FC236}">
                  <a16:creationId xmlns:a16="http://schemas.microsoft.com/office/drawing/2014/main" id="{680EC38C-05A1-3A41-B3AA-E41B546FD4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1225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995" name="Line 21">
              <a:extLst>
                <a:ext uri="{FF2B5EF4-FFF2-40B4-BE49-F238E27FC236}">
                  <a16:creationId xmlns:a16="http://schemas.microsoft.com/office/drawing/2014/main" id="{9E84F957-B8D4-6045-999B-88F6857EA7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6600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996" name="Line 22">
              <a:extLst>
                <a:ext uri="{FF2B5EF4-FFF2-40B4-BE49-F238E27FC236}">
                  <a16:creationId xmlns:a16="http://schemas.microsoft.com/office/drawing/2014/main" id="{7F34C7BA-5AC8-864C-BACB-0EEBF40976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70388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997" name="Rectangle 23">
              <a:extLst>
                <a:ext uri="{FF2B5EF4-FFF2-40B4-BE49-F238E27FC236}">
                  <a16:creationId xmlns:a16="http://schemas.microsoft.com/office/drawing/2014/main" id="{64E766A9-F132-144C-A5C2-CC191A1E6E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88" y="5216525"/>
              <a:ext cx="3168650" cy="635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98" name="Text Box 24">
              <a:extLst>
                <a:ext uri="{FF2B5EF4-FFF2-40B4-BE49-F238E27FC236}">
                  <a16:creationId xmlns:a16="http://schemas.microsoft.com/office/drawing/2014/main" id="{82BEA00D-2905-1549-AB4A-859AA10087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7599" y="5387975"/>
              <a:ext cx="321326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DRAM MEMORY CONTROLLER</a:t>
              </a:r>
            </a:p>
          </p:txBody>
        </p:sp>
        <p:sp>
          <p:nvSpPr>
            <p:cNvPr id="254999" name="Line 25">
              <a:extLst>
                <a:ext uri="{FF2B5EF4-FFF2-40B4-BE49-F238E27FC236}">
                  <a16:creationId xmlns:a16="http://schemas.microsoft.com/office/drawing/2014/main" id="{AD3D7D2F-A69C-9F4E-A8BE-10D17763B1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1225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00" name="Line 26">
              <a:extLst>
                <a:ext uri="{FF2B5EF4-FFF2-40B4-BE49-F238E27FC236}">
                  <a16:creationId xmlns:a16="http://schemas.microsoft.com/office/drawing/2014/main" id="{B910D3DC-CF89-7746-8AD0-2E887C8DF9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9300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01" name="Line 27">
              <a:extLst>
                <a:ext uri="{FF2B5EF4-FFF2-40B4-BE49-F238E27FC236}">
                  <a16:creationId xmlns:a16="http://schemas.microsoft.com/office/drawing/2014/main" id="{6E393AC7-61E5-6647-AC11-547E998843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97350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02" name="Line 28">
              <a:extLst>
                <a:ext uri="{FF2B5EF4-FFF2-40B4-BE49-F238E27FC236}">
                  <a16:creationId xmlns:a16="http://schemas.microsoft.com/office/drawing/2014/main" id="{4B70561C-5745-5848-9A0A-811EA9330C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7625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03" name="Rounded Rectangle 97">
              <a:extLst>
                <a:ext uri="{FF2B5EF4-FFF2-40B4-BE49-F238E27FC236}">
                  <a16:creationId xmlns:a16="http://schemas.microsoft.com/office/drawing/2014/main" id="{B7F9A12D-74E3-1D45-B21B-23462C6046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288" y="2852738"/>
              <a:ext cx="4667250" cy="3111500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marL="381000" indent="-381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n-US" altLang="en-US" sz="2000">
                <a:solidFill>
                  <a:srgbClr val="000000"/>
                </a:solidFill>
              </a:endParaRPr>
            </a:p>
          </p:txBody>
        </p:sp>
        <p:sp>
          <p:nvSpPr>
            <p:cNvPr id="255004" name="Rectangle 56">
              <a:extLst>
                <a:ext uri="{FF2B5EF4-FFF2-40B4-BE49-F238E27FC236}">
                  <a16:creationId xmlns:a16="http://schemas.microsoft.com/office/drawing/2014/main" id="{420640B8-9197-474C-B8B0-2618575494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88" y="5214938"/>
              <a:ext cx="3168650" cy="635000"/>
            </a:xfrm>
            <a:prstGeom prst="rect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54983" name="Text Box 14">
            <a:extLst>
              <a:ext uri="{FF2B5EF4-FFF2-40B4-BE49-F238E27FC236}">
                <a16:creationId xmlns:a16="http://schemas.microsoft.com/office/drawing/2014/main" id="{2A5E8279-BE81-3548-88E8-46783B7F9A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3325" y="4198937"/>
            <a:ext cx="7207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    L2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CACHE</a:t>
            </a:r>
          </a:p>
        </p:txBody>
      </p:sp>
    </p:spTree>
    <p:extLst>
      <p:ext uri="{BB962C8B-B14F-4D97-AF65-F5344CB8AC3E}">
        <p14:creationId xmlns:p14="http://schemas.microsoft.com/office/powerpoint/2010/main" val="1510455098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itle 1">
            <a:extLst>
              <a:ext uri="{FF2B5EF4-FFF2-40B4-BE49-F238E27FC236}">
                <a16:creationId xmlns:a16="http://schemas.microsoft.com/office/drawing/2014/main" id="{D84554A8-FA77-3640-AC39-862612D1A0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Readings</a:t>
            </a:r>
          </a:p>
        </p:txBody>
      </p:sp>
      <p:sp>
        <p:nvSpPr>
          <p:cNvPr id="69634" name="Content Placeholder 2">
            <a:extLst>
              <a:ext uri="{FF2B5EF4-FFF2-40B4-BE49-F238E27FC236}">
                <a16:creationId xmlns:a16="http://schemas.microsoft.com/office/drawing/2014/main" id="{BF8171DE-CBBB-8647-9915-5938D32474D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Caches</a:t>
            </a:r>
          </a:p>
          <a:p>
            <a:pPr>
              <a:buFont typeface="Wingdings" pitchFamily="2" charset="2"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Required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H&amp;H Chapters 8.1-8.3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Refresh: P&amp;P Chapter 3.5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Recommended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An early cache paper by Maurice Wilkes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Wilkes, “</a:t>
            </a:r>
            <a:r>
              <a:rPr lang="en-US" altLang="ja-JP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Slave Memories and Dynamic Storage Allocation</a:t>
            </a:r>
            <a:r>
              <a:rPr lang="en-US" altLang="ja-JP" dirty="0">
                <a:ea typeface="ＭＳ Ｐゴシック" panose="020B0600070205080204" pitchFamily="34" charset="-128"/>
              </a:rPr>
              <a:t>,</a:t>
            </a:r>
            <a:r>
              <a:rPr lang="en-US" altLang="en-US" dirty="0">
                <a:ea typeface="ＭＳ Ｐゴシック" panose="020B0600070205080204" pitchFamily="34" charset="-128"/>
              </a:rPr>
              <a:t>”</a:t>
            </a:r>
            <a:r>
              <a:rPr lang="en-US" altLang="ja-JP" dirty="0">
                <a:ea typeface="ＭＳ Ｐゴシック" panose="020B0600070205080204" pitchFamily="34" charset="-128"/>
              </a:rPr>
              <a:t> IEEE Trans. On Electronic Computers, 1965. </a:t>
            </a:r>
          </a:p>
          <a:p>
            <a:pPr>
              <a:buFont typeface="Wingdings" pitchFamily="2" charset="2"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69635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628414B-0796-8641-B452-F4B6FCBF9525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3" name="Title 1">
            <a:extLst>
              <a:ext uri="{FF2B5EF4-FFF2-40B4-BE49-F238E27FC236}">
                <a16:creationId xmlns:a16="http://schemas.microsoft.com/office/drawing/2014/main" id="{4F233A2F-5590-1A4E-B780-787B02ED690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Shared Caches Between Cores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CB4CF2-47C1-BA4E-9B65-8ED293AAF93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Advantages: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High effective capacity</a:t>
            </a:r>
          </a:p>
          <a:p>
            <a:pPr lvl="1"/>
            <a:r>
              <a:rPr lang="en-US" altLang="en-US" sz="18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Dynamic partitioning </a:t>
            </a:r>
            <a:r>
              <a:rPr lang="en-US" altLang="en-US" sz="1800" dirty="0">
                <a:ea typeface="ＭＳ Ｐゴシック" panose="020B0600070205080204" pitchFamily="34" charset="-128"/>
              </a:rPr>
              <a:t>of available cache space</a:t>
            </a:r>
          </a:p>
          <a:p>
            <a:pPr lvl="2"/>
            <a:r>
              <a:rPr lang="en-US" altLang="en-US" sz="1800" dirty="0">
                <a:ea typeface="ＭＳ Ｐゴシック" panose="020B0600070205080204" pitchFamily="34" charset="-128"/>
              </a:rPr>
              <a:t>No fragmentation due to static partitioning</a:t>
            </a:r>
          </a:p>
          <a:p>
            <a:pPr lvl="2"/>
            <a:r>
              <a:rPr lang="en-US" altLang="en-US" sz="1800" dirty="0">
                <a:ea typeface="ＭＳ Ｐゴシック" panose="020B0600070205080204" pitchFamily="34" charset="-128"/>
              </a:rPr>
              <a:t>If one core does not utilize some space, another core can</a:t>
            </a:r>
          </a:p>
          <a:p>
            <a:pPr lvl="1"/>
            <a:r>
              <a:rPr lang="en-US" altLang="en-US" sz="18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Easier to maintain coherence (a cache block is in a single location)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Disadvantages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Slower access (cache not tightly coupled with the core)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Cores incur </a:t>
            </a:r>
            <a:r>
              <a:rPr lang="en-US" altLang="en-US" sz="18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conflict misses due to other cores</a:t>
            </a:r>
            <a:r>
              <a:rPr lang="ja-JP" altLang="en-US" sz="18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’</a:t>
            </a:r>
            <a:r>
              <a:rPr lang="en-US" altLang="ja-JP" sz="18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 accesses</a:t>
            </a:r>
          </a:p>
          <a:p>
            <a:pPr lvl="2"/>
            <a:r>
              <a:rPr lang="en-US" altLang="en-US" sz="1800" dirty="0">
                <a:ea typeface="ＭＳ Ｐゴシック" panose="020B0600070205080204" pitchFamily="34" charset="-128"/>
              </a:rPr>
              <a:t>Misses due to inter-core interference</a:t>
            </a:r>
          </a:p>
          <a:p>
            <a:pPr lvl="2"/>
            <a:r>
              <a:rPr lang="en-US" altLang="en-US" sz="1800" dirty="0">
                <a:ea typeface="ＭＳ Ｐゴシック" panose="020B0600070205080204" pitchFamily="34" charset="-128"/>
              </a:rPr>
              <a:t>Some cores can destroy the hit rates of other cores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Guaranteeing a minimum level of service (or fairness) to each core is harder (how much space, how much bandwidth?)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59075" name="Slide Number Placeholder 3">
            <a:extLst>
              <a:ext uri="{FF2B5EF4-FFF2-40B4-BE49-F238E27FC236}">
                <a16:creationId xmlns:a16="http://schemas.microsoft.com/office/drawing/2014/main" id="{1870C7A5-25E1-304B-856D-3E1A7491071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F84913D5-510A-0840-831F-04915800CA1E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Example: Problem with Shared Caches</a:t>
            </a:r>
          </a:p>
        </p:txBody>
      </p:sp>
      <p:sp>
        <p:nvSpPr>
          <p:cNvPr id="53250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325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030EC3-D64D-CA49-B337-670CCF666B18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</a:endParaRPr>
          </a:p>
        </p:txBody>
      </p:sp>
      <p:sp>
        <p:nvSpPr>
          <p:cNvPr id="53252" name="Rectangle 18"/>
          <p:cNvSpPr>
            <a:spLocks noChangeArrowheads="1"/>
          </p:cNvSpPr>
          <p:nvPr/>
        </p:nvSpPr>
        <p:spPr bwMode="auto">
          <a:xfrm>
            <a:off x="1219200" y="3124200"/>
            <a:ext cx="4876800" cy="838200"/>
          </a:xfrm>
          <a:prstGeom prst="rect">
            <a:avLst/>
          </a:prstGeom>
          <a:solidFill>
            <a:srgbClr val="33CCFF"/>
          </a:solidFill>
          <a:ln w="25400">
            <a:solidFill>
              <a:srgbClr val="33CC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3253" name="Rectangle 2"/>
          <p:cNvSpPr>
            <a:spLocks noChangeArrowheads="1"/>
          </p:cNvSpPr>
          <p:nvPr/>
        </p:nvSpPr>
        <p:spPr bwMode="auto">
          <a:xfrm>
            <a:off x="1219200" y="3124200"/>
            <a:ext cx="6705600" cy="838200"/>
          </a:xfrm>
          <a:prstGeom prst="rect">
            <a:avLst/>
          </a:prstGeom>
          <a:solidFill>
            <a:srgbClr val="FFFFFF">
              <a:alpha val="0"/>
            </a:srgb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"/>
                <a:cs typeface="+mn-cs"/>
              </a:rPr>
              <a:t>L2 $</a:t>
            </a:r>
          </a:p>
        </p:txBody>
      </p:sp>
      <p:sp>
        <p:nvSpPr>
          <p:cNvPr id="53254" name="Rectangle 4"/>
          <p:cNvSpPr>
            <a:spLocks noChangeArrowheads="1"/>
          </p:cNvSpPr>
          <p:nvPr/>
        </p:nvSpPr>
        <p:spPr bwMode="auto">
          <a:xfrm>
            <a:off x="1295400" y="2286000"/>
            <a:ext cx="2209800" cy="381000"/>
          </a:xfrm>
          <a:prstGeom prst="rect">
            <a:avLst/>
          </a:prstGeom>
          <a:solidFill>
            <a:srgbClr val="33CC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"/>
                <a:cs typeface="+mn-cs"/>
              </a:rPr>
              <a:t>L1 $</a:t>
            </a:r>
          </a:p>
        </p:txBody>
      </p:sp>
      <p:sp>
        <p:nvSpPr>
          <p:cNvPr id="53255" name="AutoShape 5"/>
          <p:cNvSpPr>
            <a:spLocks noChangeArrowheads="1"/>
          </p:cNvSpPr>
          <p:nvPr/>
        </p:nvSpPr>
        <p:spPr bwMode="auto">
          <a:xfrm>
            <a:off x="2335213" y="2776538"/>
            <a:ext cx="180975" cy="271462"/>
          </a:xfrm>
          <a:prstGeom prst="upDownArrow">
            <a:avLst>
              <a:gd name="adj1" fmla="val 50000"/>
              <a:gd name="adj2" fmla="val 30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3256" name="AutoShape 6"/>
          <p:cNvSpPr>
            <a:spLocks noChangeArrowheads="1"/>
          </p:cNvSpPr>
          <p:nvPr/>
        </p:nvSpPr>
        <p:spPr bwMode="auto">
          <a:xfrm>
            <a:off x="6640513" y="2776538"/>
            <a:ext cx="180975" cy="271462"/>
          </a:xfrm>
          <a:prstGeom prst="upDownArrow">
            <a:avLst>
              <a:gd name="adj1" fmla="val 50000"/>
              <a:gd name="adj2" fmla="val 30000"/>
            </a:avLst>
          </a:prstGeom>
          <a:solidFill>
            <a:srgbClr val="777777"/>
          </a:solidFill>
          <a:ln w="19050">
            <a:solidFill>
              <a:srgbClr val="777777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3257" name="Text Box 7"/>
          <p:cNvSpPr txBox="1">
            <a:spLocks noChangeArrowheads="1"/>
          </p:cNvSpPr>
          <p:nvPr/>
        </p:nvSpPr>
        <p:spPr bwMode="auto">
          <a:xfrm>
            <a:off x="4159250" y="4191000"/>
            <a:ext cx="946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……</a:t>
            </a:r>
          </a:p>
        </p:txBody>
      </p:sp>
      <p:sp>
        <p:nvSpPr>
          <p:cNvPr id="53258" name="Rectangle 8"/>
          <p:cNvSpPr>
            <a:spLocks noChangeArrowheads="1"/>
          </p:cNvSpPr>
          <p:nvPr/>
        </p:nvSpPr>
        <p:spPr bwMode="auto">
          <a:xfrm>
            <a:off x="990600" y="1143000"/>
            <a:ext cx="7162800" cy="3733800"/>
          </a:xfrm>
          <a:prstGeom prst="rect">
            <a:avLst/>
          </a:prstGeom>
          <a:noFill/>
          <a:ln w="28575" cap="rnd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3259" name="AutoShape 9"/>
          <p:cNvSpPr>
            <a:spLocks noChangeArrowheads="1"/>
          </p:cNvSpPr>
          <p:nvPr/>
        </p:nvSpPr>
        <p:spPr bwMode="auto">
          <a:xfrm>
            <a:off x="2324100" y="1938338"/>
            <a:ext cx="180975" cy="271462"/>
          </a:xfrm>
          <a:prstGeom prst="upDownArrow">
            <a:avLst>
              <a:gd name="adj1" fmla="val 50000"/>
              <a:gd name="adj2" fmla="val 30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3260" name="AutoShape 10"/>
          <p:cNvSpPr>
            <a:spLocks noChangeArrowheads="1"/>
          </p:cNvSpPr>
          <p:nvPr/>
        </p:nvSpPr>
        <p:spPr bwMode="auto">
          <a:xfrm>
            <a:off x="6629400" y="1938338"/>
            <a:ext cx="180975" cy="271462"/>
          </a:xfrm>
          <a:prstGeom prst="upDownArrow">
            <a:avLst>
              <a:gd name="adj1" fmla="val 50000"/>
              <a:gd name="adj2" fmla="val 30000"/>
            </a:avLst>
          </a:prstGeom>
          <a:solidFill>
            <a:srgbClr val="777777"/>
          </a:solidFill>
          <a:ln w="19050">
            <a:solidFill>
              <a:srgbClr val="777777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3261" name="AutoShape 11"/>
          <p:cNvSpPr>
            <a:spLocks noChangeArrowheads="1"/>
          </p:cNvSpPr>
          <p:nvPr/>
        </p:nvSpPr>
        <p:spPr bwMode="auto">
          <a:xfrm>
            <a:off x="1295400" y="1295400"/>
            <a:ext cx="2209800" cy="609600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"/>
                <a:cs typeface="+mn-cs"/>
              </a:rPr>
              <a:t>Processor Core 1</a:t>
            </a:r>
          </a:p>
        </p:txBody>
      </p:sp>
      <p:sp>
        <p:nvSpPr>
          <p:cNvPr id="53262" name="Rectangle 12"/>
          <p:cNvSpPr>
            <a:spLocks noChangeArrowheads="1"/>
          </p:cNvSpPr>
          <p:nvPr/>
        </p:nvSpPr>
        <p:spPr bwMode="auto">
          <a:xfrm>
            <a:off x="5638800" y="2286000"/>
            <a:ext cx="2209800" cy="381000"/>
          </a:xfrm>
          <a:prstGeom prst="rect">
            <a:avLst/>
          </a:prstGeom>
          <a:solidFill>
            <a:srgbClr val="FFFFFF"/>
          </a:solidFill>
          <a:ln w="19050">
            <a:solidFill>
              <a:srgbClr val="777777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Tahoma"/>
                <a:ea typeface=""/>
                <a:cs typeface="+mn-cs"/>
              </a:rPr>
              <a:t>L1 $</a:t>
            </a:r>
          </a:p>
        </p:txBody>
      </p:sp>
      <p:sp>
        <p:nvSpPr>
          <p:cNvPr id="53263" name="AutoShape 13"/>
          <p:cNvSpPr>
            <a:spLocks noChangeArrowheads="1"/>
          </p:cNvSpPr>
          <p:nvPr/>
        </p:nvSpPr>
        <p:spPr bwMode="auto">
          <a:xfrm>
            <a:off x="5638800" y="1295400"/>
            <a:ext cx="2209800" cy="6096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77777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Tahoma"/>
                <a:ea typeface=""/>
                <a:cs typeface="+mn-cs"/>
              </a:rPr>
              <a:t>Processor Core 2</a:t>
            </a:r>
          </a:p>
        </p:txBody>
      </p:sp>
      <p:sp>
        <p:nvSpPr>
          <p:cNvPr id="53264" name="AutoShape 14"/>
          <p:cNvSpPr>
            <a:spLocks noChangeArrowheads="1"/>
          </p:cNvSpPr>
          <p:nvPr/>
        </p:nvSpPr>
        <p:spPr bwMode="auto">
          <a:xfrm>
            <a:off x="4543425" y="4071938"/>
            <a:ext cx="180975" cy="271462"/>
          </a:xfrm>
          <a:prstGeom prst="upDownArrow">
            <a:avLst>
              <a:gd name="adj1" fmla="val 50000"/>
              <a:gd name="adj2" fmla="val 30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3265" name="Text Box 17"/>
          <p:cNvSpPr txBox="1">
            <a:spLocks noChangeArrowheads="1"/>
          </p:cNvSpPr>
          <p:nvPr/>
        </p:nvSpPr>
        <p:spPr bwMode="auto">
          <a:xfrm>
            <a:off x="3429000" y="1371600"/>
            <a:ext cx="8016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Times New Roman" charset="0"/>
              </a:rPr>
              <a:t>←</a:t>
            </a: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t1</a:t>
            </a:r>
          </a:p>
        </p:txBody>
      </p:sp>
      <p:sp>
        <p:nvSpPr>
          <p:cNvPr id="2" name="Rectangle 1"/>
          <p:cNvSpPr/>
          <p:nvPr/>
        </p:nvSpPr>
        <p:spPr>
          <a:xfrm>
            <a:off x="21602" y="5805264"/>
            <a:ext cx="87988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0"/>
                <a:cs typeface="ＭＳ Ｐゴシック" charset="0"/>
              </a:rPr>
              <a:t>Kim et al., </a:t>
            </a:r>
            <a:r>
              <a: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0"/>
                <a:cs typeface="ＭＳ Ｐゴシック" charset="0"/>
              </a:rPr>
              <a:t>“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 charset="0"/>
                <a:ea typeface="굴림" charset="0"/>
                <a:cs typeface="굴림" charset="0"/>
              </a:rPr>
              <a:t>Fair Cache Sharing and Partitioning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 charset="0"/>
                <a:ea typeface="굴림" charset="0"/>
                <a:cs typeface="굴림" charset="0"/>
              </a:rPr>
              <a:t>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 charset="0"/>
                <a:ea typeface="굴림" charset="0"/>
                <a:cs typeface="굴림" charset="0"/>
              </a:rPr>
              <a:t>in a Chip Multiprocessor Architecture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굴림" charset="0"/>
                <a:cs typeface="굴림" charset="0"/>
              </a:rPr>
              <a:t>,” PACT 2004.</a:t>
            </a:r>
          </a:p>
        </p:txBody>
      </p:sp>
    </p:spTree>
    <p:extLst>
      <p:ext uri="{BB962C8B-B14F-4D97-AF65-F5344CB8AC3E}">
        <p14:creationId xmlns:p14="http://schemas.microsoft.com/office/powerpoint/2010/main" val="2097381023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Example: Problem with Shared Caches</a:t>
            </a:r>
          </a:p>
        </p:txBody>
      </p:sp>
      <p:sp>
        <p:nvSpPr>
          <p:cNvPr id="5427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427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E7670A2-2A89-464F-8182-C86F7CFB154B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</a:endParaRPr>
          </a:p>
        </p:txBody>
      </p:sp>
      <p:sp>
        <p:nvSpPr>
          <p:cNvPr id="54276" name="AutoShape 7"/>
          <p:cNvSpPr>
            <a:spLocks noChangeArrowheads="1"/>
          </p:cNvSpPr>
          <p:nvPr/>
        </p:nvSpPr>
        <p:spPr bwMode="auto">
          <a:xfrm>
            <a:off x="2333625" y="2776538"/>
            <a:ext cx="180975" cy="271462"/>
          </a:xfrm>
          <a:prstGeom prst="upDownArrow">
            <a:avLst>
              <a:gd name="adj1" fmla="val 50000"/>
              <a:gd name="adj2" fmla="val 30000"/>
            </a:avLst>
          </a:prstGeom>
          <a:solidFill>
            <a:srgbClr val="777777"/>
          </a:solidFill>
          <a:ln w="19050">
            <a:solidFill>
              <a:srgbClr val="777777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4277" name="AutoShape 11"/>
          <p:cNvSpPr>
            <a:spLocks noChangeArrowheads="1"/>
          </p:cNvSpPr>
          <p:nvPr/>
        </p:nvSpPr>
        <p:spPr bwMode="auto">
          <a:xfrm>
            <a:off x="2322513" y="1938338"/>
            <a:ext cx="180975" cy="271462"/>
          </a:xfrm>
          <a:prstGeom prst="upDownArrow">
            <a:avLst>
              <a:gd name="adj1" fmla="val 50000"/>
              <a:gd name="adj2" fmla="val 30000"/>
            </a:avLst>
          </a:prstGeom>
          <a:solidFill>
            <a:srgbClr val="777777"/>
          </a:solidFill>
          <a:ln w="19050">
            <a:solidFill>
              <a:srgbClr val="777777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4278" name="Rectangle 13"/>
          <p:cNvSpPr>
            <a:spLocks noChangeArrowheads="1"/>
          </p:cNvSpPr>
          <p:nvPr/>
        </p:nvSpPr>
        <p:spPr bwMode="auto">
          <a:xfrm>
            <a:off x="1295400" y="2286000"/>
            <a:ext cx="2209800" cy="381000"/>
          </a:xfrm>
          <a:prstGeom prst="rect">
            <a:avLst/>
          </a:prstGeom>
          <a:solidFill>
            <a:srgbClr val="FFFFFF"/>
          </a:solidFill>
          <a:ln w="19050">
            <a:solidFill>
              <a:srgbClr val="777777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Tahoma"/>
                <a:ea typeface=""/>
                <a:cs typeface="+mn-cs"/>
              </a:rPr>
              <a:t>L1 $</a:t>
            </a:r>
          </a:p>
        </p:txBody>
      </p:sp>
      <p:sp>
        <p:nvSpPr>
          <p:cNvPr id="54279" name="AutoShape 14"/>
          <p:cNvSpPr>
            <a:spLocks noChangeArrowheads="1"/>
          </p:cNvSpPr>
          <p:nvPr/>
        </p:nvSpPr>
        <p:spPr bwMode="auto">
          <a:xfrm>
            <a:off x="1295400" y="1295400"/>
            <a:ext cx="2209800" cy="6096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77777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Tahoma"/>
                <a:ea typeface=""/>
                <a:cs typeface="+mn-cs"/>
              </a:rPr>
              <a:t>Processor Core 1</a:t>
            </a:r>
          </a:p>
        </p:txBody>
      </p:sp>
      <p:sp>
        <p:nvSpPr>
          <p:cNvPr id="54280" name="Rectangle 17"/>
          <p:cNvSpPr>
            <a:spLocks noChangeArrowheads="1"/>
          </p:cNvSpPr>
          <p:nvPr/>
        </p:nvSpPr>
        <p:spPr bwMode="auto">
          <a:xfrm>
            <a:off x="5638800" y="2286000"/>
            <a:ext cx="2209800" cy="381000"/>
          </a:xfrm>
          <a:prstGeom prst="rect">
            <a:avLst/>
          </a:prstGeom>
          <a:solidFill>
            <a:srgbClr val="FF66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"/>
                <a:cs typeface="+mn-cs"/>
              </a:rPr>
              <a:t>L1 $</a:t>
            </a:r>
          </a:p>
        </p:txBody>
      </p:sp>
      <p:sp>
        <p:nvSpPr>
          <p:cNvPr id="54281" name="AutoShape 18"/>
          <p:cNvSpPr>
            <a:spLocks noChangeArrowheads="1"/>
          </p:cNvSpPr>
          <p:nvPr/>
        </p:nvSpPr>
        <p:spPr bwMode="auto">
          <a:xfrm>
            <a:off x="6640513" y="2776538"/>
            <a:ext cx="180975" cy="271462"/>
          </a:xfrm>
          <a:prstGeom prst="upDownArrow">
            <a:avLst>
              <a:gd name="adj1" fmla="val 50000"/>
              <a:gd name="adj2" fmla="val 30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4282" name="AutoShape 19"/>
          <p:cNvSpPr>
            <a:spLocks noChangeArrowheads="1"/>
          </p:cNvSpPr>
          <p:nvPr/>
        </p:nvSpPr>
        <p:spPr bwMode="auto">
          <a:xfrm>
            <a:off x="6629400" y="1938338"/>
            <a:ext cx="180975" cy="271462"/>
          </a:xfrm>
          <a:prstGeom prst="upDownArrow">
            <a:avLst>
              <a:gd name="adj1" fmla="val 50000"/>
              <a:gd name="adj2" fmla="val 30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4283" name="AutoShape 20"/>
          <p:cNvSpPr>
            <a:spLocks noChangeArrowheads="1"/>
          </p:cNvSpPr>
          <p:nvPr/>
        </p:nvSpPr>
        <p:spPr bwMode="auto">
          <a:xfrm>
            <a:off x="5638800" y="1295400"/>
            <a:ext cx="2209800" cy="609600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"/>
                <a:cs typeface="+mn-cs"/>
              </a:rPr>
              <a:t>Processor Core 2</a:t>
            </a:r>
          </a:p>
        </p:txBody>
      </p:sp>
      <p:sp>
        <p:nvSpPr>
          <p:cNvPr id="54284" name="Rectangle 2"/>
          <p:cNvSpPr>
            <a:spLocks noChangeArrowheads="1"/>
          </p:cNvSpPr>
          <p:nvPr/>
        </p:nvSpPr>
        <p:spPr bwMode="auto">
          <a:xfrm>
            <a:off x="3048000" y="3124200"/>
            <a:ext cx="4876800" cy="838200"/>
          </a:xfrm>
          <a:prstGeom prst="rect">
            <a:avLst/>
          </a:prstGeom>
          <a:solidFill>
            <a:srgbClr val="FF6600"/>
          </a:solidFill>
          <a:ln w="254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4285" name="Rectangle 3"/>
          <p:cNvSpPr>
            <a:spLocks noChangeArrowheads="1"/>
          </p:cNvSpPr>
          <p:nvPr/>
        </p:nvSpPr>
        <p:spPr bwMode="auto">
          <a:xfrm>
            <a:off x="1219200" y="3124200"/>
            <a:ext cx="6705600" cy="838200"/>
          </a:xfrm>
          <a:prstGeom prst="rect">
            <a:avLst/>
          </a:prstGeom>
          <a:solidFill>
            <a:srgbClr val="FFFFFF">
              <a:alpha val="0"/>
            </a:srgb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"/>
                <a:cs typeface="+mn-cs"/>
              </a:rPr>
              <a:t>L2 $</a:t>
            </a:r>
          </a:p>
        </p:txBody>
      </p:sp>
      <p:sp>
        <p:nvSpPr>
          <p:cNvPr id="54286" name="Text Box 8"/>
          <p:cNvSpPr txBox="1">
            <a:spLocks noChangeArrowheads="1"/>
          </p:cNvSpPr>
          <p:nvPr/>
        </p:nvSpPr>
        <p:spPr bwMode="auto">
          <a:xfrm>
            <a:off x="4159250" y="4191000"/>
            <a:ext cx="946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……</a:t>
            </a:r>
          </a:p>
        </p:txBody>
      </p:sp>
      <p:sp>
        <p:nvSpPr>
          <p:cNvPr id="54287" name="Rectangle 9"/>
          <p:cNvSpPr>
            <a:spLocks noChangeArrowheads="1"/>
          </p:cNvSpPr>
          <p:nvPr/>
        </p:nvSpPr>
        <p:spPr bwMode="auto">
          <a:xfrm>
            <a:off x="990600" y="1143000"/>
            <a:ext cx="7162800" cy="3733800"/>
          </a:xfrm>
          <a:prstGeom prst="rect">
            <a:avLst/>
          </a:prstGeom>
          <a:noFill/>
          <a:ln w="28575" cap="rnd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4288" name="AutoShape 15"/>
          <p:cNvSpPr>
            <a:spLocks noChangeArrowheads="1"/>
          </p:cNvSpPr>
          <p:nvPr/>
        </p:nvSpPr>
        <p:spPr bwMode="auto">
          <a:xfrm>
            <a:off x="4543425" y="4071938"/>
            <a:ext cx="180975" cy="271462"/>
          </a:xfrm>
          <a:prstGeom prst="upDownArrow">
            <a:avLst>
              <a:gd name="adj1" fmla="val 50000"/>
              <a:gd name="adj2" fmla="val 30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4289" name="Text Box 16"/>
          <p:cNvSpPr txBox="1">
            <a:spLocks noChangeArrowheads="1"/>
          </p:cNvSpPr>
          <p:nvPr/>
        </p:nvSpPr>
        <p:spPr bwMode="auto">
          <a:xfrm>
            <a:off x="4913313" y="1371600"/>
            <a:ext cx="8016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t2→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1602" y="5805264"/>
            <a:ext cx="87988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0"/>
                <a:cs typeface="ＭＳ Ｐゴシック" charset="0"/>
              </a:rPr>
              <a:t>Kim et al., </a:t>
            </a:r>
            <a:r>
              <a: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0"/>
                <a:cs typeface="ＭＳ Ｐゴシック" charset="0"/>
              </a:rPr>
              <a:t>“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 charset="0"/>
                <a:ea typeface="굴림" charset="0"/>
                <a:cs typeface="굴림" charset="0"/>
              </a:rPr>
              <a:t>Fair Cache Sharing and Partitioning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 charset="0"/>
                <a:ea typeface="굴림" charset="0"/>
                <a:cs typeface="굴림" charset="0"/>
              </a:rPr>
              <a:t>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 charset="0"/>
                <a:ea typeface="굴림" charset="0"/>
                <a:cs typeface="굴림" charset="0"/>
              </a:rPr>
              <a:t>in a Chip Multiprocessor Architecture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굴림" charset="0"/>
                <a:cs typeface="굴림" charset="0"/>
              </a:rPr>
              <a:t>,” PACT 2004.</a:t>
            </a:r>
          </a:p>
        </p:txBody>
      </p:sp>
    </p:spTree>
    <p:extLst>
      <p:ext uri="{BB962C8B-B14F-4D97-AF65-F5344CB8AC3E}">
        <p14:creationId xmlns:p14="http://schemas.microsoft.com/office/powerpoint/2010/main" val="1722434104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Example: Problem with Shared Caches</a:t>
            </a:r>
          </a:p>
        </p:txBody>
      </p:sp>
      <p:sp>
        <p:nvSpPr>
          <p:cNvPr id="55298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529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414E6D-8A6F-2F44-A2E6-01319FDED51E}" type="slidenum"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0"/>
            </a:endParaRPr>
          </a:p>
        </p:txBody>
      </p:sp>
      <p:sp>
        <p:nvSpPr>
          <p:cNvPr id="55300" name="Rectangle 22"/>
          <p:cNvSpPr>
            <a:spLocks noChangeArrowheads="1"/>
          </p:cNvSpPr>
          <p:nvPr/>
        </p:nvSpPr>
        <p:spPr bwMode="auto">
          <a:xfrm>
            <a:off x="1219200" y="3124200"/>
            <a:ext cx="4419600" cy="838200"/>
          </a:xfrm>
          <a:prstGeom prst="rect">
            <a:avLst/>
          </a:prstGeom>
          <a:solidFill>
            <a:srgbClr val="33CCFF"/>
          </a:solidFill>
          <a:ln w="25400">
            <a:solidFill>
              <a:srgbClr val="33CC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5301" name="Rectangle 20"/>
          <p:cNvSpPr>
            <a:spLocks noChangeArrowheads="1"/>
          </p:cNvSpPr>
          <p:nvPr/>
        </p:nvSpPr>
        <p:spPr bwMode="auto">
          <a:xfrm>
            <a:off x="5638800" y="3124200"/>
            <a:ext cx="2286000" cy="838200"/>
          </a:xfrm>
          <a:prstGeom prst="rect">
            <a:avLst/>
          </a:prstGeom>
          <a:solidFill>
            <a:srgbClr val="FF6600"/>
          </a:solidFill>
          <a:ln w="2540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5302" name="Rectangle 15"/>
          <p:cNvSpPr>
            <a:spLocks noChangeArrowheads="1"/>
          </p:cNvSpPr>
          <p:nvPr/>
        </p:nvSpPr>
        <p:spPr bwMode="auto">
          <a:xfrm>
            <a:off x="1295400" y="2286000"/>
            <a:ext cx="2209800" cy="381000"/>
          </a:xfrm>
          <a:prstGeom prst="rect">
            <a:avLst/>
          </a:prstGeom>
          <a:solidFill>
            <a:srgbClr val="33CC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"/>
                <a:cs typeface="+mn-cs"/>
              </a:rPr>
              <a:t>L1 $</a:t>
            </a:r>
          </a:p>
        </p:txBody>
      </p:sp>
      <p:sp>
        <p:nvSpPr>
          <p:cNvPr id="55303" name="Rectangle 2"/>
          <p:cNvSpPr>
            <a:spLocks noChangeArrowheads="1"/>
          </p:cNvSpPr>
          <p:nvPr/>
        </p:nvSpPr>
        <p:spPr bwMode="auto">
          <a:xfrm>
            <a:off x="1219200" y="3124200"/>
            <a:ext cx="6705600" cy="838200"/>
          </a:xfrm>
          <a:prstGeom prst="rect">
            <a:avLst/>
          </a:prstGeom>
          <a:solidFill>
            <a:srgbClr val="FFFFFF">
              <a:alpha val="0"/>
            </a:srgb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"/>
                <a:cs typeface="+mn-cs"/>
              </a:rPr>
              <a:t>L2 $</a:t>
            </a:r>
          </a:p>
        </p:txBody>
      </p:sp>
      <p:sp>
        <p:nvSpPr>
          <p:cNvPr id="55304" name="AutoShape 5"/>
          <p:cNvSpPr>
            <a:spLocks noChangeArrowheads="1"/>
          </p:cNvSpPr>
          <p:nvPr/>
        </p:nvSpPr>
        <p:spPr bwMode="auto">
          <a:xfrm>
            <a:off x="2335213" y="2776538"/>
            <a:ext cx="180975" cy="271462"/>
          </a:xfrm>
          <a:prstGeom prst="upDownArrow">
            <a:avLst>
              <a:gd name="adj1" fmla="val 50000"/>
              <a:gd name="adj2" fmla="val 30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5305" name="AutoShape 6"/>
          <p:cNvSpPr>
            <a:spLocks noChangeArrowheads="1"/>
          </p:cNvSpPr>
          <p:nvPr/>
        </p:nvSpPr>
        <p:spPr bwMode="auto">
          <a:xfrm>
            <a:off x="6638925" y="2776538"/>
            <a:ext cx="180975" cy="271462"/>
          </a:xfrm>
          <a:prstGeom prst="upDownArrow">
            <a:avLst>
              <a:gd name="adj1" fmla="val 50000"/>
              <a:gd name="adj2" fmla="val 30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5306" name="Text Box 7"/>
          <p:cNvSpPr txBox="1">
            <a:spLocks noChangeArrowheads="1"/>
          </p:cNvSpPr>
          <p:nvPr/>
        </p:nvSpPr>
        <p:spPr bwMode="auto">
          <a:xfrm>
            <a:off x="4159250" y="4191000"/>
            <a:ext cx="946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……</a:t>
            </a:r>
          </a:p>
        </p:txBody>
      </p:sp>
      <p:sp>
        <p:nvSpPr>
          <p:cNvPr id="55307" name="Rectangle 8"/>
          <p:cNvSpPr>
            <a:spLocks noChangeArrowheads="1"/>
          </p:cNvSpPr>
          <p:nvPr/>
        </p:nvSpPr>
        <p:spPr bwMode="auto">
          <a:xfrm>
            <a:off x="990600" y="1143000"/>
            <a:ext cx="7162800" cy="3733800"/>
          </a:xfrm>
          <a:prstGeom prst="rect">
            <a:avLst/>
          </a:prstGeom>
          <a:noFill/>
          <a:ln w="28575" cap="rnd">
            <a:solidFill>
              <a:schemeClr val="tx1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5308" name="AutoShape 9"/>
          <p:cNvSpPr>
            <a:spLocks noChangeArrowheads="1"/>
          </p:cNvSpPr>
          <p:nvPr/>
        </p:nvSpPr>
        <p:spPr bwMode="auto">
          <a:xfrm>
            <a:off x="2324100" y="1938338"/>
            <a:ext cx="180975" cy="271462"/>
          </a:xfrm>
          <a:prstGeom prst="upDownArrow">
            <a:avLst>
              <a:gd name="adj1" fmla="val 50000"/>
              <a:gd name="adj2" fmla="val 30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5309" name="AutoShape 10"/>
          <p:cNvSpPr>
            <a:spLocks noChangeArrowheads="1"/>
          </p:cNvSpPr>
          <p:nvPr/>
        </p:nvSpPr>
        <p:spPr bwMode="auto">
          <a:xfrm>
            <a:off x="6627813" y="1938338"/>
            <a:ext cx="180975" cy="271462"/>
          </a:xfrm>
          <a:prstGeom prst="upDownArrow">
            <a:avLst>
              <a:gd name="adj1" fmla="val 50000"/>
              <a:gd name="adj2" fmla="val 30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5310" name="AutoShape 11"/>
          <p:cNvSpPr>
            <a:spLocks noChangeArrowheads="1"/>
          </p:cNvSpPr>
          <p:nvPr/>
        </p:nvSpPr>
        <p:spPr bwMode="auto">
          <a:xfrm>
            <a:off x="1295400" y="1295400"/>
            <a:ext cx="2209800" cy="609600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"/>
                <a:cs typeface="+mn-cs"/>
              </a:rPr>
              <a:t>Processor Core 1</a:t>
            </a:r>
          </a:p>
        </p:txBody>
      </p:sp>
      <p:sp>
        <p:nvSpPr>
          <p:cNvPr id="55311" name="AutoShape 12"/>
          <p:cNvSpPr>
            <a:spLocks noChangeArrowheads="1"/>
          </p:cNvSpPr>
          <p:nvPr/>
        </p:nvSpPr>
        <p:spPr bwMode="auto">
          <a:xfrm>
            <a:off x="5638800" y="1295400"/>
            <a:ext cx="2209800" cy="609600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"/>
                <a:cs typeface="+mn-cs"/>
              </a:rPr>
              <a:t>Processor Core 2</a:t>
            </a:r>
          </a:p>
        </p:txBody>
      </p:sp>
      <p:sp>
        <p:nvSpPr>
          <p:cNvPr id="55312" name="AutoShape 14"/>
          <p:cNvSpPr>
            <a:spLocks noChangeArrowheads="1"/>
          </p:cNvSpPr>
          <p:nvPr/>
        </p:nvSpPr>
        <p:spPr bwMode="auto">
          <a:xfrm>
            <a:off x="4543425" y="4071938"/>
            <a:ext cx="180975" cy="271462"/>
          </a:xfrm>
          <a:prstGeom prst="upDownArrow">
            <a:avLst>
              <a:gd name="adj1" fmla="val 50000"/>
              <a:gd name="adj2" fmla="val 30000"/>
            </a:avLst>
          </a:prstGeom>
          <a:solidFill>
            <a:schemeClr val="tx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"/>
              <a:cs typeface="+mn-cs"/>
            </a:endParaRPr>
          </a:p>
        </p:txBody>
      </p:sp>
      <p:sp>
        <p:nvSpPr>
          <p:cNvPr id="55313" name="Text Box 16"/>
          <p:cNvSpPr txBox="1">
            <a:spLocks noChangeArrowheads="1"/>
          </p:cNvSpPr>
          <p:nvPr/>
        </p:nvSpPr>
        <p:spPr bwMode="auto">
          <a:xfrm>
            <a:off x="3429000" y="1371600"/>
            <a:ext cx="8016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Times New Roman" charset="0"/>
              </a:rPr>
              <a:t>←</a:t>
            </a: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t1</a:t>
            </a:r>
          </a:p>
        </p:txBody>
      </p:sp>
      <p:sp>
        <p:nvSpPr>
          <p:cNvPr id="55314" name="Rectangle 19"/>
          <p:cNvSpPr>
            <a:spLocks noChangeArrowheads="1"/>
          </p:cNvSpPr>
          <p:nvPr/>
        </p:nvSpPr>
        <p:spPr bwMode="auto">
          <a:xfrm>
            <a:off x="5638800" y="2286000"/>
            <a:ext cx="2209800" cy="381000"/>
          </a:xfrm>
          <a:prstGeom prst="rect">
            <a:avLst/>
          </a:prstGeom>
          <a:solidFill>
            <a:srgbClr val="FF66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"/>
                <a:cs typeface="+mn-cs"/>
              </a:rPr>
              <a:t>L1 $</a:t>
            </a:r>
          </a:p>
        </p:txBody>
      </p:sp>
      <p:sp>
        <p:nvSpPr>
          <p:cNvPr id="55315" name="Text Box 21"/>
          <p:cNvSpPr txBox="1">
            <a:spLocks noChangeArrowheads="1"/>
          </p:cNvSpPr>
          <p:nvPr/>
        </p:nvSpPr>
        <p:spPr bwMode="auto">
          <a:xfrm>
            <a:off x="4913313" y="1371600"/>
            <a:ext cx="8016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t>t2→</a:t>
            </a:r>
          </a:p>
        </p:txBody>
      </p:sp>
      <p:sp>
        <p:nvSpPr>
          <p:cNvPr id="55316" name="AutoShape 27"/>
          <p:cNvSpPr>
            <a:spLocks noChangeArrowheads="1"/>
          </p:cNvSpPr>
          <p:nvPr/>
        </p:nvSpPr>
        <p:spPr bwMode="auto">
          <a:xfrm>
            <a:off x="304800" y="4725144"/>
            <a:ext cx="8610600" cy="5334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"/>
                <a:cs typeface="+mn-cs"/>
              </a:rPr>
              <a:t>t2’s throughput c</a:t>
            </a:r>
            <a:r>
              <a:rPr lang="en-US" altLang="ko-KR" dirty="0">
                <a:solidFill>
                  <a:srgbClr val="000000"/>
                </a:solidFill>
                <a:latin typeface="Tahoma"/>
                <a:ea typeface=""/>
              </a:rPr>
              <a:t>an be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"/>
                <a:cs typeface="+mn-cs"/>
              </a:rPr>
              <a:t> significantly reduced due to unfair cache sharing.</a:t>
            </a:r>
          </a:p>
        </p:txBody>
      </p:sp>
      <p:sp>
        <p:nvSpPr>
          <p:cNvPr id="23" name="Rectangle 22"/>
          <p:cNvSpPr/>
          <p:nvPr/>
        </p:nvSpPr>
        <p:spPr>
          <a:xfrm>
            <a:off x="21602" y="5805264"/>
            <a:ext cx="87988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0"/>
                <a:cs typeface="ＭＳ Ｐゴシック" charset="0"/>
              </a:rPr>
              <a:t>Kim et al., </a:t>
            </a:r>
            <a:r>
              <a: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ＭＳ Ｐゴシック" charset="0"/>
                <a:cs typeface="ＭＳ Ｐゴシック" charset="0"/>
              </a:rPr>
              <a:t>“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 charset="0"/>
                <a:ea typeface="굴림" charset="0"/>
                <a:cs typeface="굴림" charset="0"/>
              </a:rPr>
              <a:t>Fair Cache Sharing and Partitioning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 charset="0"/>
                <a:ea typeface="굴림" charset="0"/>
                <a:cs typeface="굴림" charset="0"/>
              </a:rPr>
              <a:t>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 charset="0"/>
                <a:ea typeface="굴림" charset="0"/>
                <a:cs typeface="굴림" charset="0"/>
              </a:rPr>
              <a:t>in a Chip Multiprocessor Architecture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charset="0"/>
                <a:ea typeface="굴림" charset="0"/>
                <a:cs typeface="굴림" charset="0"/>
              </a:rPr>
              <a:t>,” PACT 2004.</a:t>
            </a:r>
          </a:p>
        </p:txBody>
      </p:sp>
    </p:spTree>
    <p:extLst>
      <p:ext uri="{BB962C8B-B14F-4D97-AF65-F5344CB8AC3E}">
        <p14:creationId xmlns:p14="http://schemas.microsoft.com/office/powerpoint/2010/main" val="2206335394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sz="3800" dirty="0"/>
              <a:t>Memory System: A </a:t>
            </a:r>
            <a:r>
              <a:rPr lang="en-US" sz="3800" b="1" i="1" dirty="0"/>
              <a:t>Shared Resource </a:t>
            </a:r>
            <a:r>
              <a:rPr lang="en-US" sz="3800" dirty="0"/>
              <a:t>View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228600" y="908720"/>
            <a:ext cx="8610600" cy="519372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74598C-5A2F-5E46-8E0D-A0FDA29590CD}" type="slidenum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+mn-ea"/>
              <a:cs typeface="+mn-cs"/>
            </a:endParaRPr>
          </a:p>
        </p:txBody>
      </p:sp>
      <p:sp>
        <p:nvSpPr>
          <p:cNvPr id="20486" name="TextBox 5"/>
          <p:cNvSpPr txBox="1">
            <a:spLocks noChangeArrowheads="1"/>
          </p:cNvSpPr>
          <p:nvPr/>
        </p:nvSpPr>
        <p:spPr bwMode="auto">
          <a:xfrm>
            <a:off x="964377" y="1019268"/>
            <a:ext cx="2286000" cy="533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pic>
        <p:nvPicPr>
          <p:cNvPr id="7" name="Picture 6" descr="many-core3.eps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7624" y="977993"/>
            <a:ext cx="6146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3" descr="http://i.ehow.com/images/a04/ac/qb/format-hard-drive-xp-800X8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33856">
            <a:off x="7195612" y="2336922"/>
            <a:ext cx="2124075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Line 21"/>
          <p:cNvSpPr>
            <a:spLocks noChangeShapeType="1"/>
          </p:cNvSpPr>
          <p:nvPr/>
        </p:nvSpPr>
        <p:spPr bwMode="auto">
          <a:xfrm>
            <a:off x="6584424" y="3381497"/>
            <a:ext cx="1044575" cy="0"/>
          </a:xfrm>
          <a:prstGeom prst="line">
            <a:avLst/>
          </a:prstGeom>
          <a:noFill/>
          <a:ln w="38100">
            <a:solidFill>
              <a:srgbClr val="9933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lIns="64008" tIns="32004" rIns="64008" bIns="32004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-107" charset="0"/>
              <a:ea typeface="Arial" pitchFamily="-107" charset="0"/>
              <a:cs typeface="Arial" pitchFamily="-107" charset="0"/>
            </a:endParaRPr>
          </a:p>
        </p:txBody>
      </p:sp>
      <p:sp>
        <p:nvSpPr>
          <p:cNvPr id="10" name="Text Box 24" descr="90%"/>
          <p:cNvSpPr txBox="1">
            <a:spLocks noChangeArrowheads="1"/>
          </p:cNvSpPr>
          <p:nvPr/>
        </p:nvSpPr>
        <p:spPr bwMode="auto">
          <a:xfrm>
            <a:off x="7628440" y="4100634"/>
            <a:ext cx="937743" cy="3416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4008" tIns="32004" rIns="64008" bIns="3200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Arial" charset="0"/>
              </a:rPr>
              <a:t>Storage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04800" y="6021288"/>
            <a:ext cx="86549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Most of the system is a shared resource, storing and moving data </a:t>
            </a:r>
          </a:p>
        </p:txBody>
      </p:sp>
    </p:spTree>
    <p:extLst>
      <p:ext uri="{BB962C8B-B14F-4D97-AF65-F5344CB8AC3E}">
        <p14:creationId xmlns:p14="http://schemas.microsoft.com/office/powerpoint/2010/main" val="1285538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Title 4"/>
          <p:cNvSpPr>
            <a:spLocks noGrp="1"/>
          </p:cNvSpPr>
          <p:nvPr>
            <p:ph type="ctrTitle"/>
          </p:nvPr>
        </p:nvSpPr>
        <p:spPr>
          <a:xfrm>
            <a:off x="457200" y="1143000"/>
            <a:ext cx="8229600" cy="2209800"/>
          </a:xfrm>
        </p:spPr>
        <p:txBody>
          <a:bodyPr anchor="ctr"/>
          <a:lstStyle/>
          <a:p>
            <a:pPr algn="ctr"/>
            <a:r>
              <a:rPr lang="en-US" altLang="en-US" sz="4400">
                <a:ea typeface="ＭＳ Ｐゴシック" charset="-128"/>
              </a:rPr>
              <a:t>Cache Coherence</a:t>
            </a:r>
          </a:p>
        </p:txBody>
      </p:sp>
    </p:spTree>
    <p:extLst>
      <p:ext uri="{BB962C8B-B14F-4D97-AF65-F5344CB8AC3E}">
        <p14:creationId xmlns:p14="http://schemas.microsoft.com/office/powerpoint/2010/main" val="343088728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Cache Coherence </a:t>
            </a:r>
          </a:p>
        </p:txBody>
      </p:sp>
      <p:sp>
        <p:nvSpPr>
          <p:cNvPr id="93186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27685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Basic question: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If multiple processors cache the same block, how do they ensure they all see a consistent state?</a:t>
            </a:r>
          </a:p>
        </p:txBody>
      </p:sp>
      <p:sp>
        <p:nvSpPr>
          <p:cNvPr id="93188" name="Oval 3"/>
          <p:cNvSpPr>
            <a:spLocks noChangeArrowheads="1"/>
          </p:cNvSpPr>
          <p:nvPr/>
        </p:nvSpPr>
        <p:spPr bwMode="auto">
          <a:xfrm>
            <a:off x="5422900" y="20002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89" name="Rectangle 4"/>
          <p:cNvSpPr>
            <a:spLocks noChangeArrowheads="1"/>
          </p:cNvSpPr>
          <p:nvPr/>
        </p:nvSpPr>
        <p:spPr bwMode="auto">
          <a:xfrm>
            <a:off x="5346700" y="29908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0" name="Line 5"/>
          <p:cNvSpPr>
            <a:spLocks noChangeShapeType="1"/>
          </p:cNvSpPr>
          <p:nvPr/>
        </p:nvSpPr>
        <p:spPr bwMode="auto">
          <a:xfrm>
            <a:off x="5797550" y="27622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1" name="Line 6"/>
          <p:cNvSpPr>
            <a:spLocks noChangeShapeType="1"/>
          </p:cNvSpPr>
          <p:nvPr/>
        </p:nvSpPr>
        <p:spPr bwMode="auto">
          <a:xfrm>
            <a:off x="5797550" y="37528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2" name="Oval 7"/>
          <p:cNvSpPr>
            <a:spLocks noChangeArrowheads="1"/>
          </p:cNvSpPr>
          <p:nvPr/>
        </p:nvSpPr>
        <p:spPr bwMode="auto">
          <a:xfrm>
            <a:off x="2755900" y="20002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3" name="Rectangle 8"/>
          <p:cNvSpPr>
            <a:spLocks noChangeArrowheads="1"/>
          </p:cNvSpPr>
          <p:nvPr/>
        </p:nvSpPr>
        <p:spPr bwMode="auto">
          <a:xfrm>
            <a:off x="2679700" y="29908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4" name="Line 9"/>
          <p:cNvSpPr>
            <a:spLocks noChangeShapeType="1"/>
          </p:cNvSpPr>
          <p:nvPr/>
        </p:nvSpPr>
        <p:spPr bwMode="auto">
          <a:xfrm>
            <a:off x="3130550" y="27622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5" name="Line 10"/>
          <p:cNvSpPr>
            <a:spLocks noChangeShapeType="1"/>
          </p:cNvSpPr>
          <p:nvPr/>
        </p:nvSpPr>
        <p:spPr bwMode="auto">
          <a:xfrm>
            <a:off x="3130550" y="37528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6" name="Rectangle 11"/>
          <p:cNvSpPr>
            <a:spLocks noChangeArrowheads="1"/>
          </p:cNvSpPr>
          <p:nvPr/>
        </p:nvSpPr>
        <p:spPr bwMode="auto">
          <a:xfrm>
            <a:off x="2838450" y="5130800"/>
            <a:ext cx="3556000" cy="1193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7" name="Rectangle 12"/>
          <p:cNvSpPr>
            <a:spLocks noChangeArrowheads="1"/>
          </p:cNvSpPr>
          <p:nvPr/>
        </p:nvSpPr>
        <p:spPr bwMode="auto">
          <a:xfrm>
            <a:off x="3441700" y="5634037"/>
            <a:ext cx="901700" cy="635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8" name="Rectangle 13"/>
          <p:cNvSpPr>
            <a:spLocks noChangeArrowheads="1"/>
          </p:cNvSpPr>
          <p:nvPr/>
        </p:nvSpPr>
        <p:spPr bwMode="auto">
          <a:xfrm>
            <a:off x="2887663" y="2201862"/>
            <a:ext cx="4603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P1</a:t>
            </a:r>
          </a:p>
        </p:txBody>
      </p:sp>
      <p:sp>
        <p:nvSpPr>
          <p:cNvPr id="93199" name="Rectangle 14"/>
          <p:cNvSpPr>
            <a:spLocks noChangeArrowheads="1"/>
          </p:cNvSpPr>
          <p:nvPr/>
        </p:nvSpPr>
        <p:spPr bwMode="auto">
          <a:xfrm>
            <a:off x="5554663" y="2200275"/>
            <a:ext cx="4603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P2</a:t>
            </a:r>
          </a:p>
        </p:txBody>
      </p:sp>
      <p:sp>
        <p:nvSpPr>
          <p:cNvPr id="93200" name="Rectangle 15"/>
          <p:cNvSpPr>
            <a:spLocks noChangeArrowheads="1"/>
          </p:cNvSpPr>
          <p:nvPr/>
        </p:nvSpPr>
        <p:spPr bwMode="auto">
          <a:xfrm>
            <a:off x="3192463" y="5478462"/>
            <a:ext cx="2952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</a:t>
            </a:r>
          </a:p>
        </p:txBody>
      </p:sp>
      <p:sp>
        <p:nvSpPr>
          <p:cNvPr id="93201" name="AutoShape 16"/>
          <p:cNvSpPr>
            <a:spLocks noChangeArrowheads="1"/>
          </p:cNvSpPr>
          <p:nvPr/>
        </p:nvSpPr>
        <p:spPr bwMode="auto">
          <a:xfrm>
            <a:off x="2527300" y="4133850"/>
            <a:ext cx="4025900" cy="596900"/>
          </a:xfrm>
          <a:prstGeom prst="roundRect">
            <a:avLst>
              <a:gd name="adj" fmla="val 12495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202" name="Rectangle 17"/>
          <p:cNvSpPr>
            <a:spLocks noChangeArrowheads="1"/>
          </p:cNvSpPr>
          <p:nvPr/>
        </p:nvSpPr>
        <p:spPr bwMode="auto">
          <a:xfrm>
            <a:off x="3116263" y="4257675"/>
            <a:ext cx="26447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Interconnection Network</a:t>
            </a:r>
          </a:p>
        </p:txBody>
      </p:sp>
      <p:sp>
        <p:nvSpPr>
          <p:cNvPr id="93203" name="Line 18"/>
          <p:cNvSpPr>
            <a:spLocks noChangeShapeType="1"/>
          </p:cNvSpPr>
          <p:nvPr/>
        </p:nvSpPr>
        <p:spPr bwMode="auto">
          <a:xfrm>
            <a:off x="4425950" y="47434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204" name="Rectangle 19"/>
          <p:cNvSpPr>
            <a:spLocks noChangeArrowheads="1"/>
          </p:cNvSpPr>
          <p:nvPr/>
        </p:nvSpPr>
        <p:spPr bwMode="auto">
          <a:xfrm>
            <a:off x="3725863" y="5934075"/>
            <a:ext cx="15652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Main Memory</a:t>
            </a:r>
          </a:p>
        </p:txBody>
      </p:sp>
      <p:sp>
        <p:nvSpPr>
          <p:cNvPr id="93205" name="TextBox 21"/>
          <p:cNvSpPr txBox="1">
            <a:spLocks noChangeArrowheads="1"/>
          </p:cNvSpPr>
          <p:nvPr/>
        </p:nvSpPr>
        <p:spPr bwMode="auto">
          <a:xfrm>
            <a:off x="3516313" y="5329237"/>
            <a:ext cx="698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</p:spTree>
    <p:extLst>
      <p:ext uri="{BB962C8B-B14F-4D97-AF65-F5344CB8AC3E}">
        <p14:creationId xmlns:p14="http://schemas.microsoft.com/office/powerpoint/2010/main" val="355083013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The Cache Coherence Problem</a:t>
            </a:r>
          </a:p>
        </p:txBody>
      </p:sp>
      <p:sp>
        <p:nvSpPr>
          <p:cNvPr id="94212" name="Oval 3"/>
          <p:cNvSpPr>
            <a:spLocks noChangeArrowheads="1"/>
          </p:cNvSpPr>
          <p:nvPr/>
        </p:nvSpPr>
        <p:spPr bwMode="auto">
          <a:xfrm>
            <a:off x="5458968" y="16065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13" name="Rectangle 4"/>
          <p:cNvSpPr>
            <a:spLocks noChangeArrowheads="1"/>
          </p:cNvSpPr>
          <p:nvPr/>
        </p:nvSpPr>
        <p:spPr bwMode="auto">
          <a:xfrm>
            <a:off x="5382768" y="25971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14" name="Line 5"/>
          <p:cNvSpPr>
            <a:spLocks noChangeShapeType="1"/>
          </p:cNvSpPr>
          <p:nvPr/>
        </p:nvSpPr>
        <p:spPr bwMode="auto">
          <a:xfrm>
            <a:off x="5833618" y="23685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15" name="Line 6"/>
          <p:cNvSpPr>
            <a:spLocks noChangeShapeType="1"/>
          </p:cNvSpPr>
          <p:nvPr/>
        </p:nvSpPr>
        <p:spPr bwMode="auto">
          <a:xfrm>
            <a:off x="5833618" y="33591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16" name="Oval 7"/>
          <p:cNvSpPr>
            <a:spLocks noChangeArrowheads="1"/>
          </p:cNvSpPr>
          <p:nvPr/>
        </p:nvSpPr>
        <p:spPr bwMode="auto">
          <a:xfrm>
            <a:off x="2791968" y="16065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17" name="Rectangle 8"/>
          <p:cNvSpPr>
            <a:spLocks noChangeArrowheads="1"/>
          </p:cNvSpPr>
          <p:nvPr/>
        </p:nvSpPr>
        <p:spPr bwMode="auto">
          <a:xfrm>
            <a:off x="2715768" y="25971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18" name="Line 9"/>
          <p:cNvSpPr>
            <a:spLocks noChangeShapeType="1"/>
          </p:cNvSpPr>
          <p:nvPr/>
        </p:nvSpPr>
        <p:spPr bwMode="auto">
          <a:xfrm>
            <a:off x="3166618" y="23685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19" name="Line 10"/>
          <p:cNvSpPr>
            <a:spLocks noChangeShapeType="1"/>
          </p:cNvSpPr>
          <p:nvPr/>
        </p:nvSpPr>
        <p:spPr bwMode="auto">
          <a:xfrm>
            <a:off x="3166618" y="33591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20" name="Rectangle 11"/>
          <p:cNvSpPr>
            <a:spLocks noChangeArrowheads="1"/>
          </p:cNvSpPr>
          <p:nvPr/>
        </p:nvSpPr>
        <p:spPr bwMode="auto">
          <a:xfrm>
            <a:off x="2874518" y="4737100"/>
            <a:ext cx="3556000" cy="1193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21" name="Rectangle 12"/>
          <p:cNvSpPr>
            <a:spLocks noChangeArrowheads="1"/>
          </p:cNvSpPr>
          <p:nvPr/>
        </p:nvSpPr>
        <p:spPr bwMode="auto">
          <a:xfrm>
            <a:off x="3477768" y="5240338"/>
            <a:ext cx="901700" cy="635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22" name="Rectangle 13"/>
          <p:cNvSpPr>
            <a:spLocks noChangeArrowheads="1"/>
          </p:cNvSpPr>
          <p:nvPr/>
        </p:nvSpPr>
        <p:spPr bwMode="auto">
          <a:xfrm>
            <a:off x="2923731" y="1808163"/>
            <a:ext cx="4603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P1</a:t>
            </a:r>
          </a:p>
        </p:txBody>
      </p:sp>
      <p:sp>
        <p:nvSpPr>
          <p:cNvPr id="94223" name="Rectangle 14"/>
          <p:cNvSpPr>
            <a:spLocks noChangeArrowheads="1"/>
          </p:cNvSpPr>
          <p:nvPr/>
        </p:nvSpPr>
        <p:spPr bwMode="auto">
          <a:xfrm>
            <a:off x="5590731" y="1806575"/>
            <a:ext cx="4603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P2</a:t>
            </a:r>
          </a:p>
        </p:txBody>
      </p:sp>
      <p:sp>
        <p:nvSpPr>
          <p:cNvPr id="94224" name="Rectangle 15"/>
          <p:cNvSpPr>
            <a:spLocks noChangeArrowheads="1"/>
          </p:cNvSpPr>
          <p:nvPr/>
        </p:nvSpPr>
        <p:spPr bwMode="auto">
          <a:xfrm>
            <a:off x="3228531" y="5084763"/>
            <a:ext cx="2952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</a:t>
            </a:r>
          </a:p>
        </p:txBody>
      </p:sp>
      <p:sp>
        <p:nvSpPr>
          <p:cNvPr id="94225" name="AutoShape 16"/>
          <p:cNvSpPr>
            <a:spLocks noChangeArrowheads="1"/>
          </p:cNvSpPr>
          <p:nvPr/>
        </p:nvSpPr>
        <p:spPr bwMode="auto">
          <a:xfrm>
            <a:off x="2563368" y="3740150"/>
            <a:ext cx="4025900" cy="596900"/>
          </a:xfrm>
          <a:prstGeom prst="roundRect">
            <a:avLst>
              <a:gd name="adj" fmla="val 12495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26" name="Rectangle 17"/>
          <p:cNvSpPr>
            <a:spLocks noChangeArrowheads="1"/>
          </p:cNvSpPr>
          <p:nvPr/>
        </p:nvSpPr>
        <p:spPr bwMode="auto">
          <a:xfrm>
            <a:off x="3152331" y="3863975"/>
            <a:ext cx="26447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Interconnection Network</a:t>
            </a:r>
          </a:p>
        </p:txBody>
      </p:sp>
      <p:sp>
        <p:nvSpPr>
          <p:cNvPr id="94227" name="Line 18"/>
          <p:cNvSpPr>
            <a:spLocks noChangeShapeType="1"/>
          </p:cNvSpPr>
          <p:nvPr/>
        </p:nvSpPr>
        <p:spPr bwMode="auto">
          <a:xfrm>
            <a:off x="4462018" y="43497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28" name="Rectangle 19"/>
          <p:cNvSpPr>
            <a:spLocks noChangeArrowheads="1"/>
          </p:cNvSpPr>
          <p:nvPr/>
        </p:nvSpPr>
        <p:spPr bwMode="auto">
          <a:xfrm>
            <a:off x="3761931" y="5540375"/>
            <a:ext cx="15652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Main Memory</a:t>
            </a:r>
          </a:p>
        </p:txBody>
      </p:sp>
      <p:sp>
        <p:nvSpPr>
          <p:cNvPr id="94229" name="Rectangle 22"/>
          <p:cNvSpPr>
            <a:spLocks noChangeArrowheads="1"/>
          </p:cNvSpPr>
          <p:nvPr/>
        </p:nvSpPr>
        <p:spPr bwMode="auto">
          <a:xfrm>
            <a:off x="6665468" y="1851025"/>
            <a:ext cx="1030732" cy="42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r2, x</a:t>
            </a:r>
          </a:p>
        </p:txBody>
      </p:sp>
      <p:sp>
        <p:nvSpPr>
          <p:cNvPr id="94230" name="Rectangle 23"/>
          <p:cNvSpPr>
            <a:spLocks noChangeArrowheads="1"/>
          </p:cNvSpPr>
          <p:nvPr/>
        </p:nvSpPr>
        <p:spPr bwMode="auto">
          <a:xfrm>
            <a:off x="5398643" y="2908300"/>
            <a:ext cx="866775" cy="5715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31" name="TextBox 23"/>
          <p:cNvSpPr txBox="1">
            <a:spLocks noChangeArrowheads="1"/>
          </p:cNvSpPr>
          <p:nvPr/>
        </p:nvSpPr>
        <p:spPr bwMode="auto">
          <a:xfrm>
            <a:off x="3552381" y="4933950"/>
            <a:ext cx="698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  <p:sp>
        <p:nvSpPr>
          <p:cNvPr id="94232" name="TextBox 24"/>
          <p:cNvSpPr txBox="1">
            <a:spLocks noChangeArrowheads="1"/>
          </p:cNvSpPr>
          <p:nvPr/>
        </p:nvSpPr>
        <p:spPr bwMode="auto">
          <a:xfrm>
            <a:off x="5455793" y="2597150"/>
            <a:ext cx="6969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</p:spTree>
    <p:extLst>
      <p:ext uri="{BB962C8B-B14F-4D97-AF65-F5344CB8AC3E}">
        <p14:creationId xmlns:p14="http://schemas.microsoft.com/office/powerpoint/2010/main" val="585515528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The Cache Coherence Problem</a:t>
            </a:r>
          </a:p>
        </p:txBody>
      </p:sp>
      <p:sp>
        <p:nvSpPr>
          <p:cNvPr id="95236" name="Oval 3"/>
          <p:cNvSpPr>
            <a:spLocks noChangeArrowheads="1"/>
          </p:cNvSpPr>
          <p:nvPr/>
        </p:nvSpPr>
        <p:spPr bwMode="auto">
          <a:xfrm>
            <a:off x="5458968" y="16065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37" name="Rectangle 4"/>
          <p:cNvSpPr>
            <a:spLocks noChangeArrowheads="1"/>
          </p:cNvSpPr>
          <p:nvPr/>
        </p:nvSpPr>
        <p:spPr bwMode="auto">
          <a:xfrm>
            <a:off x="5382768" y="25971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38" name="Line 5"/>
          <p:cNvSpPr>
            <a:spLocks noChangeShapeType="1"/>
          </p:cNvSpPr>
          <p:nvPr/>
        </p:nvSpPr>
        <p:spPr bwMode="auto">
          <a:xfrm>
            <a:off x="5833618" y="23685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39" name="Line 6"/>
          <p:cNvSpPr>
            <a:spLocks noChangeShapeType="1"/>
          </p:cNvSpPr>
          <p:nvPr/>
        </p:nvSpPr>
        <p:spPr bwMode="auto">
          <a:xfrm>
            <a:off x="5833618" y="33591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40" name="Oval 7"/>
          <p:cNvSpPr>
            <a:spLocks noChangeArrowheads="1"/>
          </p:cNvSpPr>
          <p:nvPr/>
        </p:nvSpPr>
        <p:spPr bwMode="auto">
          <a:xfrm>
            <a:off x="2791968" y="16065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41" name="Rectangle 8"/>
          <p:cNvSpPr>
            <a:spLocks noChangeArrowheads="1"/>
          </p:cNvSpPr>
          <p:nvPr/>
        </p:nvSpPr>
        <p:spPr bwMode="auto">
          <a:xfrm>
            <a:off x="2715768" y="25971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42" name="Line 9"/>
          <p:cNvSpPr>
            <a:spLocks noChangeShapeType="1"/>
          </p:cNvSpPr>
          <p:nvPr/>
        </p:nvSpPr>
        <p:spPr bwMode="auto">
          <a:xfrm>
            <a:off x="3166618" y="23685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43" name="Line 10"/>
          <p:cNvSpPr>
            <a:spLocks noChangeShapeType="1"/>
          </p:cNvSpPr>
          <p:nvPr/>
        </p:nvSpPr>
        <p:spPr bwMode="auto">
          <a:xfrm>
            <a:off x="3166618" y="33591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44" name="Rectangle 11"/>
          <p:cNvSpPr>
            <a:spLocks noChangeArrowheads="1"/>
          </p:cNvSpPr>
          <p:nvPr/>
        </p:nvSpPr>
        <p:spPr bwMode="auto">
          <a:xfrm>
            <a:off x="2874518" y="4737100"/>
            <a:ext cx="3556000" cy="1193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45" name="Rectangle 12"/>
          <p:cNvSpPr>
            <a:spLocks noChangeArrowheads="1"/>
          </p:cNvSpPr>
          <p:nvPr/>
        </p:nvSpPr>
        <p:spPr bwMode="auto">
          <a:xfrm>
            <a:off x="3477768" y="5240338"/>
            <a:ext cx="901700" cy="635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46" name="Rectangle 13"/>
          <p:cNvSpPr>
            <a:spLocks noChangeArrowheads="1"/>
          </p:cNvSpPr>
          <p:nvPr/>
        </p:nvSpPr>
        <p:spPr bwMode="auto">
          <a:xfrm>
            <a:off x="2923731" y="1808163"/>
            <a:ext cx="4603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P1</a:t>
            </a:r>
          </a:p>
        </p:txBody>
      </p:sp>
      <p:sp>
        <p:nvSpPr>
          <p:cNvPr id="95247" name="Rectangle 14"/>
          <p:cNvSpPr>
            <a:spLocks noChangeArrowheads="1"/>
          </p:cNvSpPr>
          <p:nvPr/>
        </p:nvSpPr>
        <p:spPr bwMode="auto">
          <a:xfrm>
            <a:off x="5590731" y="1806575"/>
            <a:ext cx="4603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P2</a:t>
            </a:r>
          </a:p>
        </p:txBody>
      </p:sp>
      <p:sp>
        <p:nvSpPr>
          <p:cNvPr id="95248" name="Rectangle 15"/>
          <p:cNvSpPr>
            <a:spLocks noChangeArrowheads="1"/>
          </p:cNvSpPr>
          <p:nvPr/>
        </p:nvSpPr>
        <p:spPr bwMode="auto">
          <a:xfrm>
            <a:off x="3228531" y="5084763"/>
            <a:ext cx="2952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</a:t>
            </a:r>
          </a:p>
        </p:txBody>
      </p:sp>
      <p:sp>
        <p:nvSpPr>
          <p:cNvPr id="95249" name="AutoShape 16"/>
          <p:cNvSpPr>
            <a:spLocks noChangeArrowheads="1"/>
          </p:cNvSpPr>
          <p:nvPr/>
        </p:nvSpPr>
        <p:spPr bwMode="auto">
          <a:xfrm>
            <a:off x="2563368" y="3740150"/>
            <a:ext cx="4025900" cy="596900"/>
          </a:xfrm>
          <a:prstGeom prst="roundRect">
            <a:avLst>
              <a:gd name="adj" fmla="val 12495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50" name="Rectangle 17"/>
          <p:cNvSpPr>
            <a:spLocks noChangeArrowheads="1"/>
          </p:cNvSpPr>
          <p:nvPr/>
        </p:nvSpPr>
        <p:spPr bwMode="auto">
          <a:xfrm>
            <a:off x="3152331" y="3863975"/>
            <a:ext cx="26447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Interconnection Network</a:t>
            </a:r>
          </a:p>
        </p:txBody>
      </p:sp>
      <p:sp>
        <p:nvSpPr>
          <p:cNvPr id="95251" name="Line 18"/>
          <p:cNvSpPr>
            <a:spLocks noChangeShapeType="1"/>
          </p:cNvSpPr>
          <p:nvPr/>
        </p:nvSpPr>
        <p:spPr bwMode="auto">
          <a:xfrm>
            <a:off x="4462018" y="43497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52" name="Rectangle 19"/>
          <p:cNvSpPr>
            <a:spLocks noChangeArrowheads="1"/>
          </p:cNvSpPr>
          <p:nvPr/>
        </p:nvSpPr>
        <p:spPr bwMode="auto">
          <a:xfrm>
            <a:off x="3761931" y="5540375"/>
            <a:ext cx="15652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Main Memory</a:t>
            </a:r>
          </a:p>
        </p:txBody>
      </p:sp>
      <p:sp>
        <p:nvSpPr>
          <p:cNvPr id="95253" name="Rectangle 20"/>
          <p:cNvSpPr>
            <a:spLocks noChangeArrowheads="1"/>
          </p:cNvSpPr>
          <p:nvPr/>
        </p:nvSpPr>
        <p:spPr bwMode="auto">
          <a:xfrm>
            <a:off x="763143" y="2613025"/>
            <a:ext cx="1030732" cy="42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 r2, x</a:t>
            </a:r>
          </a:p>
        </p:txBody>
      </p:sp>
      <p:sp>
        <p:nvSpPr>
          <p:cNvPr id="95254" name="Rectangle 23"/>
          <p:cNvSpPr>
            <a:spLocks noChangeArrowheads="1"/>
          </p:cNvSpPr>
          <p:nvPr/>
        </p:nvSpPr>
        <p:spPr bwMode="auto">
          <a:xfrm>
            <a:off x="6665468" y="1851025"/>
            <a:ext cx="1030732" cy="42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r2, x</a:t>
            </a:r>
          </a:p>
        </p:txBody>
      </p:sp>
      <p:sp>
        <p:nvSpPr>
          <p:cNvPr id="95255" name="Rectangle 24"/>
          <p:cNvSpPr>
            <a:spLocks noChangeArrowheads="1"/>
          </p:cNvSpPr>
          <p:nvPr/>
        </p:nvSpPr>
        <p:spPr bwMode="auto">
          <a:xfrm>
            <a:off x="5398643" y="2908300"/>
            <a:ext cx="866775" cy="5715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56" name="Rectangle 25"/>
          <p:cNvSpPr>
            <a:spLocks noChangeArrowheads="1"/>
          </p:cNvSpPr>
          <p:nvPr/>
        </p:nvSpPr>
        <p:spPr bwMode="auto">
          <a:xfrm>
            <a:off x="2737993" y="2935288"/>
            <a:ext cx="866775" cy="5715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57" name="TextBox 25"/>
          <p:cNvSpPr txBox="1">
            <a:spLocks noChangeArrowheads="1"/>
          </p:cNvSpPr>
          <p:nvPr/>
        </p:nvSpPr>
        <p:spPr bwMode="auto">
          <a:xfrm>
            <a:off x="3525393" y="4953000"/>
            <a:ext cx="6969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  <p:sp>
        <p:nvSpPr>
          <p:cNvPr id="95258" name="TextBox 26"/>
          <p:cNvSpPr txBox="1">
            <a:spLocks noChangeArrowheads="1"/>
          </p:cNvSpPr>
          <p:nvPr/>
        </p:nvSpPr>
        <p:spPr bwMode="auto">
          <a:xfrm>
            <a:off x="2826893" y="2622550"/>
            <a:ext cx="698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  <p:sp>
        <p:nvSpPr>
          <p:cNvPr id="95259" name="TextBox 27"/>
          <p:cNvSpPr txBox="1">
            <a:spLocks noChangeArrowheads="1"/>
          </p:cNvSpPr>
          <p:nvPr/>
        </p:nvSpPr>
        <p:spPr bwMode="auto">
          <a:xfrm>
            <a:off x="5473256" y="2605088"/>
            <a:ext cx="698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</p:spTree>
    <p:extLst>
      <p:ext uri="{BB962C8B-B14F-4D97-AF65-F5344CB8AC3E}">
        <p14:creationId xmlns:p14="http://schemas.microsoft.com/office/powerpoint/2010/main" val="2924325241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The Cache Coherence Problem</a:t>
            </a:r>
          </a:p>
        </p:txBody>
      </p:sp>
      <p:sp>
        <p:nvSpPr>
          <p:cNvPr id="96260" name="Oval 3"/>
          <p:cNvSpPr>
            <a:spLocks noChangeArrowheads="1"/>
          </p:cNvSpPr>
          <p:nvPr/>
        </p:nvSpPr>
        <p:spPr bwMode="auto">
          <a:xfrm>
            <a:off x="5458968" y="16065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1" name="Rectangle 4"/>
          <p:cNvSpPr>
            <a:spLocks noChangeArrowheads="1"/>
          </p:cNvSpPr>
          <p:nvPr/>
        </p:nvSpPr>
        <p:spPr bwMode="auto">
          <a:xfrm>
            <a:off x="5382768" y="25971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2" name="Line 5"/>
          <p:cNvSpPr>
            <a:spLocks noChangeShapeType="1"/>
          </p:cNvSpPr>
          <p:nvPr/>
        </p:nvSpPr>
        <p:spPr bwMode="auto">
          <a:xfrm>
            <a:off x="5833618" y="23685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3" name="Line 6"/>
          <p:cNvSpPr>
            <a:spLocks noChangeShapeType="1"/>
          </p:cNvSpPr>
          <p:nvPr/>
        </p:nvSpPr>
        <p:spPr bwMode="auto">
          <a:xfrm>
            <a:off x="5833618" y="33591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4" name="Oval 7"/>
          <p:cNvSpPr>
            <a:spLocks noChangeArrowheads="1"/>
          </p:cNvSpPr>
          <p:nvPr/>
        </p:nvSpPr>
        <p:spPr bwMode="auto">
          <a:xfrm>
            <a:off x="2791968" y="16065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5" name="Rectangle 8"/>
          <p:cNvSpPr>
            <a:spLocks noChangeArrowheads="1"/>
          </p:cNvSpPr>
          <p:nvPr/>
        </p:nvSpPr>
        <p:spPr bwMode="auto">
          <a:xfrm>
            <a:off x="2715768" y="25971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6" name="Line 9"/>
          <p:cNvSpPr>
            <a:spLocks noChangeShapeType="1"/>
          </p:cNvSpPr>
          <p:nvPr/>
        </p:nvSpPr>
        <p:spPr bwMode="auto">
          <a:xfrm>
            <a:off x="3166618" y="23685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7" name="Line 10"/>
          <p:cNvSpPr>
            <a:spLocks noChangeShapeType="1"/>
          </p:cNvSpPr>
          <p:nvPr/>
        </p:nvSpPr>
        <p:spPr bwMode="auto">
          <a:xfrm>
            <a:off x="3166618" y="33591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8" name="Rectangle 11"/>
          <p:cNvSpPr>
            <a:spLocks noChangeArrowheads="1"/>
          </p:cNvSpPr>
          <p:nvPr/>
        </p:nvSpPr>
        <p:spPr bwMode="auto">
          <a:xfrm>
            <a:off x="2874518" y="4737100"/>
            <a:ext cx="3556000" cy="1193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9" name="Rectangle 12"/>
          <p:cNvSpPr>
            <a:spLocks noChangeArrowheads="1"/>
          </p:cNvSpPr>
          <p:nvPr/>
        </p:nvSpPr>
        <p:spPr bwMode="auto">
          <a:xfrm>
            <a:off x="3477768" y="5240338"/>
            <a:ext cx="901700" cy="635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70" name="Rectangle 13"/>
          <p:cNvSpPr>
            <a:spLocks noChangeArrowheads="1"/>
          </p:cNvSpPr>
          <p:nvPr/>
        </p:nvSpPr>
        <p:spPr bwMode="auto">
          <a:xfrm>
            <a:off x="2923731" y="1808163"/>
            <a:ext cx="4603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P1</a:t>
            </a:r>
          </a:p>
        </p:txBody>
      </p:sp>
      <p:sp>
        <p:nvSpPr>
          <p:cNvPr id="96271" name="Rectangle 14"/>
          <p:cNvSpPr>
            <a:spLocks noChangeArrowheads="1"/>
          </p:cNvSpPr>
          <p:nvPr/>
        </p:nvSpPr>
        <p:spPr bwMode="auto">
          <a:xfrm>
            <a:off x="5590731" y="1806575"/>
            <a:ext cx="4603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P2</a:t>
            </a:r>
          </a:p>
        </p:txBody>
      </p:sp>
      <p:sp>
        <p:nvSpPr>
          <p:cNvPr id="96272" name="Rectangle 15"/>
          <p:cNvSpPr>
            <a:spLocks noChangeArrowheads="1"/>
          </p:cNvSpPr>
          <p:nvPr/>
        </p:nvSpPr>
        <p:spPr bwMode="auto">
          <a:xfrm>
            <a:off x="3228531" y="5084763"/>
            <a:ext cx="2952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</a:t>
            </a:r>
          </a:p>
        </p:txBody>
      </p:sp>
      <p:sp>
        <p:nvSpPr>
          <p:cNvPr id="96273" name="AutoShape 16"/>
          <p:cNvSpPr>
            <a:spLocks noChangeArrowheads="1"/>
          </p:cNvSpPr>
          <p:nvPr/>
        </p:nvSpPr>
        <p:spPr bwMode="auto">
          <a:xfrm>
            <a:off x="2563368" y="3740150"/>
            <a:ext cx="4025900" cy="596900"/>
          </a:xfrm>
          <a:prstGeom prst="roundRect">
            <a:avLst>
              <a:gd name="adj" fmla="val 12495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74" name="Rectangle 17"/>
          <p:cNvSpPr>
            <a:spLocks noChangeArrowheads="1"/>
          </p:cNvSpPr>
          <p:nvPr/>
        </p:nvSpPr>
        <p:spPr bwMode="auto">
          <a:xfrm>
            <a:off x="3152331" y="3863975"/>
            <a:ext cx="26447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Interconnection Network</a:t>
            </a:r>
          </a:p>
        </p:txBody>
      </p:sp>
      <p:sp>
        <p:nvSpPr>
          <p:cNvPr id="96275" name="Line 18"/>
          <p:cNvSpPr>
            <a:spLocks noChangeShapeType="1"/>
          </p:cNvSpPr>
          <p:nvPr/>
        </p:nvSpPr>
        <p:spPr bwMode="auto">
          <a:xfrm>
            <a:off x="4462018" y="43497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76" name="Rectangle 19"/>
          <p:cNvSpPr>
            <a:spLocks noChangeArrowheads="1"/>
          </p:cNvSpPr>
          <p:nvPr/>
        </p:nvSpPr>
        <p:spPr bwMode="auto">
          <a:xfrm>
            <a:off x="3761931" y="5540375"/>
            <a:ext cx="15652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Main Memory</a:t>
            </a:r>
          </a:p>
        </p:txBody>
      </p:sp>
      <p:sp>
        <p:nvSpPr>
          <p:cNvPr id="96277" name="Rectangle 20"/>
          <p:cNvSpPr>
            <a:spLocks noChangeArrowheads="1"/>
          </p:cNvSpPr>
          <p:nvPr/>
        </p:nvSpPr>
        <p:spPr bwMode="auto">
          <a:xfrm>
            <a:off x="763143" y="2613025"/>
            <a:ext cx="1801776" cy="1105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 r2, x</a:t>
            </a:r>
            <a:endParaRPr kumimoji="0" lang="en-US" altLang="en-US" sz="2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 r1, r2, r4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CC99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st x, r1</a:t>
            </a:r>
          </a:p>
        </p:txBody>
      </p:sp>
      <p:sp>
        <p:nvSpPr>
          <p:cNvPr id="96278" name="Rectangle 23"/>
          <p:cNvSpPr>
            <a:spLocks noChangeArrowheads="1"/>
          </p:cNvSpPr>
          <p:nvPr/>
        </p:nvSpPr>
        <p:spPr bwMode="auto">
          <a:xfrm>
            <a:off x="6665468" y="1851025"/>
            <a:ext cx="1030732" cy="42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r2, x</a:t>
            </a:r>
          </a:p>
        </p:txBody>
      </p:sp>
      <p:sp>
        <p:nvSpPr>
          <p:cNvPr id="96279" name="Rectangle 24"/>
          <p:cNvSpPr>
            <a:spLocks noChangeArrowheads="1"/>
          </p:cNvSpPr>
          <p:nvPr/>
        </p:nvSpPr>
        <p:spPr bwMode="auto">
          <a:xfrm>
            <a:off x="5398643" y="2908300"/>
            <a:ext cx="866775" cy="5715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80" name="Rectangle 25"/>
          <p:cNvSpPr>
            <a:spLocks noChangeArrowheads="1"/>
          </p:cNvSpPr>
          <p:nvPr/>
        </p:nvSpPr>
        <p:spPr bwMode="auto">
          <a:xfrm>
            <a:off x="2737993" y="2935288"/>
            <a:ext cx="866775" cy="5715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81" name="TextBox 25"/>
          <p:cNvSpPr txBox="1">
            <a:spLocks noChangeArrowheads="1"/>
          </p:cNvSpPr>
          <p:nvPr/>
        </p:nvSpPr>
        <p:spPr bwMode="auto">
          <a:xfrm>
            <a:off x="3552381" y="4943475"/>
            <a:ext cx="698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  <p:sp>
        <p:nvSpPr>
          <p:cNvPr id="96282" name="TextBox 26"/>
          <p:cNvSpPr txBox="1">
            <a:spLocks noChangeArrowheads="1"/>
          </p:cNvSpPr>
          <p:nvPr/>
        </p:nvSpPr>
        <p:spPr bwMode="auto">
          <a:xfrm>
            <a:off x="5482781" y="2605088"/>
            <a:ext cx="698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  <p:sp>
        <p:nvSpPr>
          <p:cNvPr id="96283" name="TextBox 27"/>
          <p:cNvSpPr txBox="1">
            <a:spLocks noChangeArrowheads="1"/>
          </p:cNvSpPr>
          <p:nvPr/>
        </p:nvSpPr>
        <p:spPr bwMode="auto">
          <a:xfrm>
            <a:off x="2817368" y="2622550"/>
            <a:ext cx="698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2000</a:t>
            </a:r>
          </a:p>
        </p:txBody>
      </p:sp>
    </p:spTree>
    <p:extLst>
      <p:ext uri="{BB962C8B-B14F-4D97-AF65-F5344CB8AC3E}">
        <p14:creationId xmlns:p14="http://schemas.microsoft.com/office/powerpoint/2010/main" val="287220855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Title 1">
            <a:extLst>
              <a:ext uri="{FF2B5EF4-FFF2-40B4-BE49-F238E27FC236}">
                <a16:creationId xmlns:a16="http://schemas.microsoft.com/office/drawing/2014/main" id="{86691543-15E9-1548-A371-F90877B9B94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Recall: Cache Structure</a:t>
            </a:r>
          </a:p>
        </p:txBody>
      </p:sp>
      <p:sp>
        <p:nvSpPr>
          <p:cNvPr id="121859" name="Slide Number Placeholder 3">
            <a:extLst>
              <a:ext uri="{FF2B5EF4-FFF2-40B4-BE49-F238E27FC236}">
                <a16:creationId xmlns:a16="http://schemas.microsoft.com/office/drawing/2014/main" id="{C20DEC91-5F15-EF45-BA55-C7CB5C53D61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D973330-6274-2840-B449-11153AC7E4A2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21860" name="TextBox 5">
            <a:extLst>
              <a:ext uri="{FF2B5EF4-FFF2-40B4-BE49-F238E27FC236}">
                <a16:creationId xmlns:a16="http://schemas.microsoft.com/office/drawing/2014/main" id="{A8930F8D-4FB7-3549-8928-09DF10E0FB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688" y="2252663"/>
            <a:ext cx="103028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Address</a:t>
            </a:r>
          </a:p>
        </p:txBody>
      </p:sp>
      <p:sp>
        <p:nvSpPr>
          <p:cNvPr id="121861" name="Rectangle 6">
            <a:extLst>
              <a:ext uri="{FF2B5EF4-FFF2-40B4-BE49-F238E27FC236}">
                <a16:creationId xmlns:a16="http://schemas.microsoft.com/office/drawing/2014/main" id="{DC091819-204E-2F44-B5B7-AD66389904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3925" y="2252663"/>
            <a:ext cx="1874838" cy="191293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1862" name="TextBox 7">
            <a:extLst>
              <a:ext uri="{FF2B5EF4-FFF2-40B4-BE49-F238E27FC236}">
                <a16:creationId xmlns:a16="http://schemas.microsoft.com/office/drawing/2014/main" id="{AFA84543-9EEE-E641-A14C-D3881B0DE4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6938" y="2438400"/>
            <a:ext cx="190182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Tag Store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(</a:t>
            </a:r>
            <a:r>
              <a:rPr lang="en-US" altLang="en-US" sz="1800">
                <a:solidFill>
                  <a:srgbClr val="0000FF"/>
                </a:solidFill>
                <a:latin typeface="Arial" panose="020B0604020202020204" pitchFamily="34" charset="0"/>
              </a:rPr>
              <a:t>is the address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FF"/>
                </a:solidFill>
                <a:latin typeface="Arial" panose="020B0604020202020204" pitchFamily="34" charset="0"/>
              </a:rPr>
              <a:t>in the cache?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+ </a:t>
            </a:r>
            <a:r>
              <a:rPr lang="en-US" altLang="en-US" sz="1800">
                <a:solidFill>
                  <a:srgbClr val="FF0000"/>
                </a:solidFill>
                <a:latin typeface="Arial" panose="020B0604020202020204" pitchFamily="34" charset="0"/>
              </a:rPr>
              <a:t>bookkeeping</a:t>
            </a: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1863" name="Rectangle 8">
            <a:extLst>
              <a:ext uri="{FF2B5EF4-FFF2-40B4-BE49-F238E27FC236}">
                <a16:creationId xmlns:a16="http://schemas.microsoft.com/office/drawing/2014/main" id="{903EDBFD-0C7E-E743-B827-3CAD20731B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9350" y="2252663"/>
            <a:ext cx="1874838" cy="191293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1864" name="TextBox 9">
            <a:extLst>
              <a:ext uri="{FF2B5EF4-FFF2-40B4-BE49-F238E27FC236}">
                <a16:creationId xmlns:a16="http://schemas.microsoft.com/office/drawing/2014/main" id="{93F5923F-41ED-954B-B43C-BF2A5A0B4B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9075" y="2428875"/>
            <a:ext cx="1287463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Data Store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(stores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memory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blocks)</a:t>
            </a:r>
          </a:p>
        </p:txBody>
      </p:sp>
      <p:cxnSp>
        <p:nvCxnSpPr>
          <p:cNvPr id="121865" name="Straight Arrow Connector 11">
            <a:extLst>
              <a:ext uri="{FF2B5EF4-FFF2-40B4-BE49-F238E27FC236}">
                <a16:creationId xmlns:a16="http://schemas.microsoft.com/office/drawing/2014/main" id="{E6F9F0D0-0529-CE49-AD13-6F423E6D6CD4}"/>
              </a:ext>
            </a:extLst>
          </p:cNvPr>
          <p:cNvCxnSpPr>
            <a:cxnSpLocks noChangeShapeType="1"/>
            <a:stCxn id="121860" idx="3"/>
          </p:cNvCxnSpPr>
          <p:nvPr/>
        </p:nvCxnSpPr>
        <p:spPr bwMode="auto">
          <a:xfrm flipV="1">
            <a:off x="1704975" y="2428875"/>
            <a:ext cx="1758950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866" name="Straight Connector 13">
            <a:extLst>
              <a:ext uri="{FF2B5EF4-FFF2-40B4-BE49-F238E27FC236}">
                <a16:creationId xmlns:a16="http://schemas.microsoft.com/office/drawing/2014/main" id="{462517A9-B095-D442-B387-8CF9031530E8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2489200" y="2184400"/>
            <a:ext cx="4889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867" name="Straight Connector 16">
            <a:extLst>
              <a:ext uri="{FF2B5EF4-FFF2-40B4-BE49-F238E27FC236}">
                <a16:creationId xmlns:a16="http://schemas.microsoft.com/office/drawing/2014/main" id="{A08259CB-6595-7543-8F7C-DD4EAE4DA46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733675" y="1939925"/>
            <a:ext cx="296545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868" name="Straight Connector 18">
            <a:extLst>
              <a:ext uri="{FF2B5EF4-FFF2-40B4-BE49-F238E27FC236}">
                <a16:creationId xmlns:a16="http://schemas.microsoft.com/office/drawing/2014/main" id="{5C29A8B8-9899-C644-A92F-784138B34C84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5454651" y="2184400"/>
            <a:ext cx="487362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869" name="Straight Arrow Connector 20">
            <a:extLst>
              <a:ext uri="{FF2B5EF4-FFF2-40B4-BE49-F238E27FC236}">
                <a16:creationId xmlns:a16="http://schemas.microsoft.com/office/drawing/2014/main" id="{2DA71E7C-41FA-4040-9CBF-75B4BE724244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699125" y="2428875"/>
            <a:ext cx="530225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870" name="Straight Arrow Connector 22">
            <a:extLst>
              <a:ext uri="{FF2B5EF4-FFF2-40B4-BE49-F238E27FC236}">
                <a16:creationId xmlns:a16="http://schemas.microsoft.com/office/drawing/2014/main" id="{54BFBCE7-13AD-5D40-9030-B5FC63BC2485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4106069" y="4483894"/>
            <a:ext cx="646113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1871" name="TextBox 23">
            <a:extLst>
              <a:ext uri="{FF2B5EF4-FFF2-40B4-BE49-F238E27FC236}">
                <a16:creationId xmlns:a16="http://schemas.microsoft.com/office/drawing/2014/main" id="{BCB9BF51-2D75-6E47-930E-82700EF02B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7150" y="4811713"/>
            <a:ext cx="11334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Hit/miss?</a:t>
            </a:r>
          </a:p>
        </p:txBody>
      </p:sp>
      <p:cxnSp>
        <p:nvCxnSpPr>
          <p:cNvPr id="121872" name="Straight Arrow Connector 25">
            <a:extLst>
              <a:ext uri="{FF2B5EF4-FFF2-40B4-BE49-F238E27FC236}">
                <a16:creationId xmlns:a16="http://schemas.microsoft.com/office/drawing/2014/main" id="{78206B3C-9788-4A47-A2D3-57E3849AE9C9}"/>
              </a:ext>
            </a:extLst>
          </p:cNvPr>
          <p:cNvCxnSpPr>
            <a:cxnSpLocks noChangeShapeType="1"/>
            <a:stCxn id="121863" idx="2"/>
          </p:cNvCxnSpPr>
          <p:nvPr/>
        </p:nvCxnSpPr>
        <p:spPr bwMode="auto">
          <a:xfrm rot="5400000">
            <a:off x="6839744" y="4483894"/>
            <a:ext cx="646113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1873" name="TextBox 26">
            <a:extLst>
              <a:ext uri="{FF2B5EF4-FFF2-40B4-BE49-F238E27FC236}">
                <a16:creationId xmlns:a16="http://schemas.microsoft.com/office/drawing/2014/main" id="{DCC63DCC-BBAE-0647-8247-7FA678323A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5300" y="4811713"/>
            <a:ext cx="6731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B0EB30-9F25-6F40-BEA2-5538E5C9D5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The Cache Coherence Problem</a:t>
            </a:r>
          </a:p>
        </p:txBody>
      </p:sp>
      <p:sp>
        <p:nvSpPr>
          <p:cNvPr id="97284" name="Oval 3"/>
          <p:cNvSpPr>
            <a:spLocks noChangeArrowheads="1"/>
          </p:cNvSpPr>
          <p:nvPr/>
        </p:nvSpPr>
        <p:spPr bwMode="auto">
          <a:xfrm>
            <a:off x="5457825" y="16065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85" name="Rectangle 4"/>
          <p:cNvSpPr>
            <a:spLocks noChangeArrowheads="1"/>
          </p:cNvSpPr>
          <p:nvPr/>
        </p:nvSpPr>
        <p:spPr bwMode="auto">
          <a:xfrm>
            <a:off x="5381625" y="25971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86" name="Line 5"/>
          <p:cNvSpPr>
            <a:spLocks noChangeShapeType="1"/>
          </p:cNvSpPr>
          <p:nvPr/>
        </p:nvSpPr>
        <p:spPr bwMode="auto">
          <a:xfrm>
            <a:off x="5832475" y="23685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87" name="Line 6"/>
          <p:cNvSpPr>
            <a:spLocks noChangeShapeType="1"/>
          </p:cNvSpPr>
          <p:nvPr/>
        </p:nvSpPr>
        <p:spPr bwMode="auto">
          <a:xfrm>
            <a:off x="5832475" y="33591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88" name="Oval 7"/>
          <p:cNvSpPr>
            <a:spLocks noChangeArrowheads="1"/>
          </p:cNvSpPr>
          <p:nvPr/>
        </p:nvSpPr>
        <p:spPr bwMode="auto">
          <a:xfrm>
            <a:off x="2790825" y="16065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89" name="Rectangle 8"/>
          <p:cNvSpPr>
            <a:spLocks noChangeArrowheads="1"/>
          </p:cNvSpPr>
          <p:nvPr/>
        </p:nvSpPr>
        <p:spPr bwMode="auto">
          <a:xfrm>
            <a:off x="2714625" y="25971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90" name="Line 9"/>
          <p:cNvSpPr>
            <a:spLocks noChangeShapeType="1"/>
          </p:cNvSpPr>
          <p:nvPr/>
        </p:nvSpPr>
        <p:spPr bwMode="auto">
          <a:xfrm>
            <a:off x="3165475" y="23685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91" name="Line 10"/>
          <p:cNvSpPr>
            <a:spLocks noChangeShapeType="1"/>
          </p:cNvSpPr>
          <p:nvPr/>
        </p:nvSpPr>
        <p:spPr bwMode="auto">
          <a:xfrm>
            <a:off x="3165475" y="33591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92" name="Rectangle 11"/>
          <p:cNvSpPr>
            <a:spLocks noChangeArrowheads="1"/>
          </p:cNvSpPr>
          <p:nvPr/>
        </p:nvSpPr>
        <p:spPr bwMode="auto">
          <a:xfrm>
            <a:off x="2873375" y="4737100"/>
            <a:ext cx="3556000" cy="1193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93" name="Rectangle 12"/>
          <p:cNvSpPr>
            <a:spLocks noChangeArrowheads="1"/>
          </p:cNvSpPr>
          <p:nvPr/>
        </p:nvSpPr>
        <p:spPr bwMode="auto">
          <a:xfrm>
            <a:off x="3476625" y="5240338"/>
            <a:ext cx="901700" cy="635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94" name="Rectangle 13"/>
          <p:cNvSpPr>
            <a:spLocks noChangeArrowheads="1"/>
          </p:cNvSpPr>
          <p:nvPr/>
        </p:nvSpPr>
        <p:spPr bwMode="auto">
          <a:xfrm>
            <a:off x="2922588" y="1808163"/>
            <a:ext cx="4603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P1</a:t>
            </a:r>
          </a:p>
        </p:txBody>
      </p:sp>
      <p:sp>
        <p:nvSpPr>
          <p:cNvPr id="97295" name="Rectangle 14"/>
          <p:cNvSpPr>
            <a:spLocks noChangeArrowheads="1"/>
          </p:cNvSpPr>
          <p:nvPr/>
        </p:nvSpPr>
        <p:spPr bwMode="auto">
          <a:xfrm>
            <a:off x="5589588" y="1806575"/>
            <a:ext cx="4603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P2</a:t>
            </a:r>
          </a:p>
        </p:txBody>
      </p:sp>
      <p:sp>
        <p:nvSpPr>
          <p:cNvPr id="97296" name="Rectangle 15"/>
          <p:cNvSpPr>
            <a:spLocks noChangeArrowheads="1"/>
          </p:cNvSpPr>
          <p:nvPr/>
        </p:nvSpPr>
        <p:spPr bwMode="auto">
          <a:xfrm>
            <a:off x="3227388" y="5084763"/>
            <a:ext cx="2952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</a:t>
            </a:r>
          </a:p>
        </p:txBody>
      </p:sp>
      <p:sp>
        <p:nvSpPr>
          <p:cNvPr id="97297" name="AutoShape 16"/>
          <p:cNvSpPr>
            <a:spLocks noChangeArrowheads="1"/>
          </p:cNvSpPr>
          <p:nvPr/>
        </p:nvSpPr>
        <p:spPr bwMode="auto">
          <a:xfrm>
            <a:off x="2562225" y="3740150"/>
            <a:ext cx="4025900" cy="596900"/>
          </a:xfrm>
          <a:prstGeom prst="roundRect">
            <a:avLst>
              <a:gd name="adj" fmla="val 12495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98" name="Rectangle 17"/>
          <p:cNvSpPr>
            <a:spLocks noChangeArrowheads="1"/>
          </p:cNvSpPr>
          <p:nvPr/>
        </p:nvSpPr>
        <p:spPr bwMode="auto">
          <a:xfrm>
            <a:off x="3151188" y="3863975"/>
            <a:ext cx="26447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Interconnection Network</a:t>
            </a:r>
          </a:p>
        </p:txBody>
      </p:sp>
      <p:sp>
        <p:nvSpPr>
          <p:cNvPr id="97299" name="Line 18"/>
          <p:cNvSpPr>
            <a:spLocks noChangeShapeType="1"/>
          </p:cNvSpPr>
          <p:nvPr/>
        </p:nvSpPr>
        <p:spPr bwMode="auto">
          <a:xfrm>
            <a:off x="4460875" y="43497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300" name="Rectangle 19"/>
          <p:cNvSpPr>
            <a:spLocks noChangeArrowheads="1"/>
          </p:cNvSpPr>
          <p:nvPr/>
        </p:nvSpPr>
        <p:spPr bwMode="auto">
          <a:xfrm>
            <a:off x="3760788" y="5540375"/>
            <a:ext cx="15652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Main Memory</a:t>
            </a:r>
          </a:p>
        </p:txBody>
      </p:sp>
      <p:sp>
        <p:nvSpPr>
          <p:cNvPr id="97301" name="Rectangle 20"/>
          <p:cNvSpPr>
            <a:spLocks noChangeArrowheads="1"/>
          </p:cNvSpPr>
          <p:nvPr/>
        </p:nvSpPr>
        <p:spPr bwMode="auto">
          <a:xfrm>
            <a:off x="762000" y="2613025"/>
            <a:ext cx="1801776" cy="1105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 r2, x</a:t>
            </a:r>
            <a:endParaRPr kumimoji="0" lang="en-US" altLang="en-US" sz="2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 r1, r2, r4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CC99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st x, r1</a:t>
            </a:r>
          </a:p>
        </p:txBody>
      </p:sp>
      <p:sp>
        <p:nvSpPr>
          <p:cNvPr id="97302" name="Rectangle 23"/>
          <p:cNvSpPr>
            <a:spLocks noChangeArrowheads="1"/>
          </p:cNvSpPr>
          <p:nvPr/>
        </p:nvSpPr>
        <p:spPr bwMode="auto">
          <a:xfrm>
            <a:off x="6664325" y="1851025"/>
            <a:ext cx="1030732" cy="42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 r2, x</a:t>
            </a:r>
          </a:p>
        </p:txBody>
      </p:sp>
      <p:sp>
        <p:nvSpPr>
          <p:cNvPr id="97303" name="Rectangle 24"/>
          <p:cNvSpPr>
            <a:spLocks noChangeArrowheads="1"/>
          </p:cNvSpPr>
          <p:nvPr/>
        </p:nvSpPr>
        <p:spPr bwMode="auto">
          <a:xfrm>
            <a:off x="5397500" y="2908300"/>
            <a:ext cx="866775" cy="5715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304" name="Rectangle 25"/>
          <p:cNvSpPr>
            <a:spLocks noChangeArrowheads="1"/>
          </p:cNvSpPr>
          <p:nvPr/>
        </p:nvSpPr>
        <p:spPr bwMode="auto">
          <a:xfrm>
            <a:off x="2736850" y="2935288"/>
            <a:ext cx="866775" cy="5715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305" name="TextBox 25"/>
          <p:cNvSpPr txBox="1">
            <a:spLocks noChangeArrowheads="1"/>
          </p:cNvSpPr>
          <p:nvPr/>
        </p:nvSpPr>
        <p:spPr bwMode="auto">
          <a:xfrm>
            <a:off x="3551238" y="4943475"/>
            <a:ext cx="698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  <p:sp>
        <p:nvSpPr>
          <p:cNvPr id="97306" name="TextBox 26"/>
          <p:cNvSpPr txBox="1">
            <a:spLocks noChangeArrowheads="1"/>
          </p:cNvSpPr>
          <p:nvPr/>
        </p:nvSpPr>
        <p:spPr bwMode="auto">
          <a:xfrm>
            <a:off x="5481638" y="2605088"/>
            <a:ext cx="698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  <p:sp>
        <p:nvSpPr>
          <p:cNvPr id="97307" name="TextBox 27"/>
          <p:cNvSpPr txBox="1">
            <a:spLocks noChangeArrowheads="1"/>
          </p:cNvSpPr>
          <p:nvPr/>
        </p:nvSpPr>
        <p:spPr bwMode="auto">
          <a:xfrm>
            <a:off x="2816225" y="2622550"/>
            <a:ext cx="698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2000</a:t>
            </a:r>
          </a:p>
        </p:txBody>
      </p:sp>
      <p:sp>
        <p:nvSpPr>
          <p:cNvPr id="97308" name="TextBox 28"/>
          <p:cNvSpPr txBox="1">
            <a:spLocks noChangeArrowheads="1"/>
          </p:cNvSpPr>
          <p:nvPr/>
        </p:nvSpPr>
        <p:spPr bwMode="auto">
          <a:xfrm>
            <a:off x="6664325" y="3240088"/>
            <a:ext cx="103265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28571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28571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r5, x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6777038" y="2514600"/>
            <a:ext cx="194627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Should NOT load 1000</a:t>
            </a:r>
          </a:p>
        </p:txBody>
      </p:sp>
    </p:spTree>
    <p:extLst>
      <p:ext uri="{BB962C8B-B14F-4D97-AF65-F5344CB8AC3E}">
        <p14:creationId xmlns:p14="http://schemas.microsoft.com/office/powerpoint/2010/main" val="271065262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Cache Coherence: Whose Responsibility?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Software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Can the programmer ensure coherence if caches are invisible to software?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What if the ISA provided a cache flush instruction?</a:t>
            </a:r>
          </a:p>
          <a:p>
            <a:pPr lvl="2"/>
            <a:r>
              <a:rPr lang="en-US" altLang="en-US" dirty="0">
                <a:ea typeface="ＭＳ Ｐゴシック" charset="-128"/>
              </a:rPr>
              <a:t>FLUSH-LOCAL A: Flushes/invalidates the cache block containing address A from a processor</a:t>
            </a:r>
            <a:r>
              <a:rPr lang="ja-JP" altLang="en-US" dirty="0">
                <a:ea typeface="ＭＳ Ｐゴシック" charset="-128"/>
              </a:rPr>
              <a:t>’</a:t>
            </a:r>
            <a:r>
              <a:rPr lang="en-US" altLang="ja-JP" dirty="0">
                <a:ea typeface="ＭＳ Ｐゴシック" charset="-128"/>
              </a:rPr>
              <a:t>s local cache. </a:t>
            </a:r>
          </a:p>
          <a:p>
            <a:pPr lvl="2"/>
            <a:r>
              <a:rPr lang="en-US" altLang="en-US" dirty="0">
                <a:ea typeface="ＭＳ Ｐゴシック" charset="-128"/>
              </a:rPr>
              <a:t>FLUSH-GLOBAL A: Flushes/invalidates the cache block containing address A from all other processors</a:t>
            </a:r>
            <a:r>
              <a:rPr lang="ja-JP" altLang="en-US" dirty="0">
                <a:ea typeface="ＭＳ Ｐゴシック" charset="-128"/>
              </a:rPr>
              <a:t>’</a:t>
            </a:r>
            <a:r>
              <a:rPr lang="en-US" altLang="ja-JP" dirty="0">
                <a:ea typeface="ＭＳ Ｐゴシック" charset="-128"/>
              </a:rPr>
              <a:t> caches. </a:t>
            </a:r>
          </a:p>
          <a:p>
            <a:pPr lvl="2"/>
            <a:r>
              <a:rPr lang="en-US" altLang="en-US" dirty="0">
                <a:ea typeface="ＭＳ Ｐゴシック" charset="-128"/>
              </a:rPr>
              <a:t>FLUSH-CACHE X: Flushes/invalidates all blocks in cache X.</a:t>
            </a:r>
          </a:p>
          <a:p>
            <a:pPr lvl="2"/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Hardware</a:t>
            </a:r>
          </a:p>
          <a:p>
            <a:pPr lvl="1"/>
            <a:r>
              <a:rPr lang="en-US" altLang="en-US" sz="2000" dirty="0">
                <a:ea typeface="ＭＳ Ｐゴシック" charset="-128"/>
              </a:rPr>
              <a:t>Simplifies software’</a:t>
            </a:r>
            <a:r>
              <a:rPr lang="en-US" altLang="ja-JP" sz="2000" dirty="0">
                <a:ea typeface="ＭＳ Ｐゴシック" charset="-128"/>
              </a:rPr>
              <a:t>s job</a:t>
            </a:r>
          </a:p>
          <a:p>
            <a:pPr lvl="1"/>
            <a:r>
              <a:rPr lang="en-US" altLang="en-US" sz="2000" dirty="0">
                <a:ea typeface="ＭＳ Ｐゴシック" charset="-128"/>
              </a:rPr>
              <a:t>One idea: Invalidate all other copies of block A when a processor writes to it</a:t>
            </a:r>
          </a:p>
          <a:p>
            <a:pPr lvl="1"/>
            <a:endParaRPr lang="en-US" altLang="en-US" dirty="0">
              <a:ea typeface="ＭＳ Ｐゴシック" charset="-128"/>
            </a:endParaRPr>
          </a:p>
          <a:p>
            <a:endParaRPr lang="en-US" altLang="en-US" dirty="0">
              <a:ea typeface="ＭＳ Ｐゴシック" charset="-128"/>
            </a:endParaRPr>
          </a:p>
        </p:txBody>
      </p:sp>
      <p:sp>
        <p:nvSpPr>
          <p:cNvPr id="9830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C73D615-3930-7D4E-9A9B-F60954750CF2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15034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A Very Simple Coherence Scheme (VI)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Caches </a:t>
            </a:r>
            <a:r>
              <a:rPr lang="ja-JP" altLang="en-US" dirty="0">
                <a:ea typeface="ＭＳ Ｐゴシック" charset="-128"/>
              </a:rPr>
              <a:t>“</a:t>
            </a:r>
            <a:r>
              <a:rPr lang="en-US" altLang="ja-JP" dirty="0">
                <a:ea typeface="ＭＳ Ｐゴシック" charset="-128"/>
              </a:rPr>
              <a:t>snoop</a:t>
            </a:r>
            <a:r>
              <a:rPr lang="ja-JP" altLang="en-US" dirty="0">
                <a:ea typeface="ＭＳ Ｐゴシック" charset="-128"/>
              </a:rPr>
              <a:t>”</a:t>
            </a:r>
            <a:r>
              <a:rPr lang="en-US" altLang="ja-JP" dirty="0">
                <a:ea typeface="ＭＳ Ｐゴシック" charset="-128"/>
              </a:rPr>
              <a:t> (observe) each other’s write/read operations via a shared bus. If a processor writes to a block, all others invalidate the block.</a:t>
            </a:r>
          </a:p>
          <a:p>
            <a:r>
              <a:rPr lang="en-US" altLang="en-US" dirty="0">
                <a:ea typeface="ＭＳ Ｐゴシック" charset="-128"/>
              </a:rPr>
              <a:t>A simple protocol:</a:t>
            </a:r>
          </a:p>
          <a:p>
            <a:endParaRPr lang="en-US" altLang="en-US" dirty="0">
              <a:ea typeface="ＭＳ Ｐゴシック" charset="-128"/>
            </a:endParaRPr>
          </a:p>
          <a:p>
            <a:endParaRPr lang="en-US" altLang="en-US" dirty="0">
              <a:ea typeface="ＭＳ Ｐゴシック" charset="-128"/>
            </a:endParaRPr>
          </a:p>
        </p:txBody>
      </p:sp>
      <p:sp>
        <p:nvSpPr>
          <p:cNvPr id="9933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5271F9F-0E73-6C41-963C-CE77EBB4003F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6032500" y="2749550"/>
            <a:ext cx="2659063" cy="331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  <a:cs typeface="Arial" charset="0"/>
              </a:rPr>
              <a:t>Write-through, no-write-allocate cache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  <a:cs typeface="Arial" charset="0"/>
              </a:rPr>
              <a:t>Actions of the local processor on the cache block: </a:t>
            </a:r>
            <a:r>
              <a:rPr kumimoji="0" lang="en-US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  <a:cs typeface="Arial" charset="0"/>
              </a:rPr>
              <a:t>PrRd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  <a:cs typeface="Arial" charset="0"/>
              </a:rPr>
              <a:t>, </a:t>
            </a:r>
            <a:r>
              <a:rPr kumimoji="0" lang="en-US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  <a:cs typeface="Arial" charset="0"/>
              </a:rPr>
              <a:t>PrWr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  <a:cs typeface="Arial" charset="0"/>
              </a:rPr>
              <a:t>,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  <a:cs typeface="Arial" charset="0"/>
              </a:rPr>
              <a:t>Actions that are broadcast on the bus for the block: </a:t>
            </a:r>
            <a:r>
              <a:rPr kumimoji="0" lang="en-US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  <a:cs typeface="Arial" charset="0"/>
              </a:rPr>
              <a:t>BusRd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  <a:cs typeface="Arial" charset="0"/>
              </a:rPr>
              <a:t>, </a:t>
            </a:r>
            <a:r>
              <a:rPr kumimoji="0" lang="en-US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  <a:cs typeface="Arial" charset="0"/>
              </a:rPr>
              <a:t>BusWr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charset="0"/>
              <a:cs typeface="Arial" charset="0"/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63500" y="2824163"/>
            <a:ext cx="4448175" cy="3500437"/>
            <a:chOff x="-1" y="785"/>
            <a:chExt cx="3528" cy="2787"/>
          </a:xfrm>
        </p:grpSpPr>
        <p:sp>
          <p:nvSpPr>
            <p:cNvPr id="99334" name="Rectangle 6"/>
            <p:cNvSpPr>
              <a:spLocks noChangeArrowheads="1"/>
            </p:cNvSpPr>
            <p:nvPr/>
          </p:nvSpPr>
          <p:spPr bwMode="auto">
            <a:xfrm>
              <a:off x="1564" y="3284"/>
              <a:ext cx="182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9335" name="Oval 7"/>
            <p:cNvSpPr>
              <a:spLocks noChangeArrowheads="1"/>
            </p:cNvSpPr>
            <p:nvPr/>
          </p:nvSpPr>
          <p:spPr bwMode="auto">
            <a:xfrm>
              <a:off x="1712" y="1320"/>
              <a:ext cx="520" cy="52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9336" name="Oval 8"/>
            <p:cNvSpPr>
              <a:spLocks noChangeArrowheads="1"/>
            </p:cNvSpPr>
            <p:nvPr/>
          </p:nvSpPr>
          <p:spPr bwMode="auto">
            <a:xfrm>
              <a:off x="1760" y="2376"/>
              <a:ext cx="520" cy="52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9337" name="Arc 9"/>
            <p:cNvSpPr>
              <a:spLocks/>
            </p:cNvSpPr>
            <p:nvPr/>
          </p:nvSpPr>
          <p:spPr bwMode="auto">
            <a:xfrm rot="4920000">
              <a:off x="1888" y="831"/>
              <a:ext cx="606" cy="543"/>
            </a:xfrm>
            <a:custGeom>
              <a:avLst/>
              <a:gdLst>
                <a:gd name="T0" fmla="*/ 0 w 43200"/>
                <a:gd name="T1" fmla="*/ 0 h 43200"/>
                <a:gd name="T2" fmla="*/ 0 w 43200"/>
                <a:gd name="T3" fmla="*/ 0 h 43200"/>
                <a:gd name="T4" fmla="*/ 0 w 43200"/>
                <a:gd name="T5" fmla="*/ 0 h 43200"/>
                <a:gd name="T6" fmla="*/ 0 60000 65536"/>
                <a:gd name="T7" fmla="*/ 0 60000 65536"/>
                <a:gd name="T8" fmla="*/ 0 60000 65536"/>
                <a:gd name="T9" fmla="*/ 0 w 43200"/>
                <a:gd name="T10" fmla="*/ 0 h 43200"/>
                <a:gd name="T11" fmla="*/ 43200 w 43200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43200" fill="none" extrusionOk="0">
                  <a:moveTo>
                    <a:pt x="35975" y="37722"/>
                  </a:moveTo>
                  <a:cubicBezTo>
                    <a:pt x="32017" y="41250"/>
                    <a:pt x="26901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3099"/>
                    <a:pt x="43043" y="24594"/>
                    <a:pt x="42734" y="26062"/>
                  </a:cubicBezTo>
                </a:path>
                <a:path w="43200" h="43200" stroke="0" extrusionOk="0">
                  <a:moveTo>
                    <a:pt x="35975" y="37722"/>
                  </a:moveTo>
                  <a:cubicBezTo>
                    <a:pt x="32017" y="41250"/>
                    <a:pt x="26901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3099"/>
                    <a:pt x="43043" y="24594"/>
                    <a:pt x="42734" y="26062"/>
                  </a:cubicBezTo>
                  <a:lnTo>
                    <a:pt x="21600" y="21600"/>
                  </a:lnTo>
                  <a:lnTo>
                    <a:pt x="35975" y="37722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9338" name="Arc 10"/>
            <p:cNvSpPr>
              <a:spLocks/>
            </p:cNvSpPr>
            <p:nvPr/>
          </p:nvSpPr>
          <p:spPr bwMode="auto">
            <a:xfrm rot="4920000">
              <a:off x="2102" y="1783"/>
              <a:ext cx="903" cy="561"/>
            </a:xfrm>
            <a:custGeom>
              <a:avLst/>
              <a:gdLst>
                <a:gd name="T0" fmla="*/ 0 w 43200"/>
                <a:gd name="T1" fmla="*/ 0 h 26189"/>
                <a:gd name="T2" fmla="*/ 0 w 43200"/>
                <a:gd name="T3" fmla="*/ 0 h 26189"/>
                <a:gd name="T4" fmla="*/ 0 w 43200"/>
                <a:gd name="T5" fmla="*/ 0 h 26189"/>
                <a:gd name="T6" fmla="*/ 0 60000 65536"/>
                <a:gd name="T7" fmla="*/ 0 60000 65536"/>
                <a:gd name="T8" fmla="*/ 0 60000 65536"/>
                <a:gd name="T9" fmla="*/ 0 w 43200"/>
                <a:gd name="T10" fmla="*/ 0 h 26189"/>
                <a:gd name="T11" fmla="*/ 43200 w 43200"/>
                <a:gd name="T12" fmla="*/ 26189 h 2618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6189" fill="none" extrusionOk="0">
                  <a:moveTo>
                    <a:pt x="120" y="23883"/>
                  </a:moveTo>
                  <a:cubicBezTo>
                    <a:pt x="40" y="23124"/>
                    <a:pt x="0" y="22362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3142"/>
                    <a:pt x="43034" y="24681"/>
                    <a:pt x="42706" y="26188"/>
                  </a:cubicBezTo>
                </a:path>
                <a:path w="43200" h="26189" stroke="0" extrusionOk="0">
                  <a:moveTo>
                    <a:pt x="120" y="23883"/>
                  </a:moveTo>
                  <a:cubicBezTo>
                    <a:pt x="40" y="23124"/>
                    <a:pt x="0" y="22362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3142"/>
                    <a:pt x="43034" y="24681"/>
                    <a:pt x="42706" y="26188"/>
                  </a:cubicBezTo>
                  <a:lnTo>
                    <a:pt x="21600" y="21600"/>
                  </a:lnTo>
                  <a:lnTo>
                    <a:pt x="120" y="23883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9339" name="Arc 11"/>
            <p:cNvSpPr>
              <a:spLocks/>
            </p:cNvSpPr>
            <p:nvPr/>
          </p:nvSpPr>
          <p:spPr bwMode="auto">
            <a:xfrm rot="4920000">
              <a:off x="1860" y="2825"/>
              <a:ext cx="652" cy="628"/>
            </a:xfrm>
            <a:custGeom>
              <a:avLst/>
              <a:gdLst>
                <a:gd name="T0" fmla="*/ 0 w 41915"/>
                <a:gd name="T1" fmla="*/ 0 h 43200"/>
                <a:gd name="T2" fmla="*/ 0 w 41915"/>
                <a:gd name="T3" fmla="*/ 0 h 43200"/>
                <a:gd name="T4" fmla="*/ 0 w 41915"/>
                <a:gd name="T5" fmla="*/ 0 h 43200"/>
                <a:gd name="T6" fmla="*/ 0 60000 65536"/>
                <a:gd name="T7" fmla="*/ 0 60000 65536"/>
                <a:gd name="T8" fmla="*/ 0 60000 65536"/>
                <a:gd name="T9" fmla="*/ 0 w 41915"/>
                <a:gd name="T10" fmla="*/ 0 h 43200"/>
                <a:gd name="T11" fmla="*/ 41915 w 41915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915" h="43200" fill="none" extrusionOk="0">
                  <a:moveTo>
                    <a:pt x="-1" y="14261"/>
                  </a:moveTo>
                  <a:cubicBezTo>
                    <a:pt x="3091" y="5703"/>
                    <a:pt x="11215" y="-1"/>
                    <a:pt x="20315" y="0"/>
                  </a:cubicBezTo>
                  <a:cubicBezTo>
                    <a:pt x="32244" y="0"/>
                    <a:pt x="41915" y="9670"/>
                    <a:pt x="41915" y="21600"/>
                  </a:cubicBezTo>
                  <a:cubicBezTo>
                    <a:pt x="41915" y="33529"/>
                    <a:pt x="32244" y="43200"/>
                    <a:pt x="20315" y="43200"/>
                  </a:cubicBezTo>
                  <a:cubicBezTo>
                    <a:pt x="14154" y="43200"/>
                    <a:pt x="8286" y="40569"/>
                    <a:pt x="4187" y="35969"/>
                  </a:cubicBezTo>
                </a:path>
                <a:path w="41915" h="43200" stroke="0" extrusionOk="0">
                  <a:moveTo>
                    <a:pt x="-1" y="14261"/>
                  </a:moveTo>
                  <a:cubicBezTo>
                    <a:pt x="3091" y="5703"/>
                    <a:pt x="11215" y="-1"/>
                    <a:pt x="20315" y="0"/>
                  </a:cubicBezTo>
                  <a:cubicBezTo>
                    <a:pt x="32244" y="0"/>
                    <a:pt x="41915" y="9670"/>
                    <a:pt x="41915" y="21600"/>
                  </a:cubicBezTo>
                  <a:cubicBezTo>
                    <a:pt x="41915" y="33529"/>
                    <a:pt x="32244" y="43200"/>
                    <a:pt x="20315" y="43200"/>
                  </a:cubicBezTo>
                  <a:cubicBezTo>
                    <a:pt x="14154" y="43200"/>
                    <a:pt x="8286" y="40569"/>
                    <a:pt x="4187" y="35969"/>
                  </a:cubicBezTo>
                  <a:lnTo>
                    <a:pt x="20315" y="21600"/>
                  </a:lnTo>
                  <a:lnTo>
                    <a:pt x="-1" y="14261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9340" name="Rectangle 12"/>
            <p:cNvSpPr>
              <a:spLocks noChangeArrowheads="1"/>
            </p:cNvSpPr>
            <p:nvPr/>
          </p:nvSpPr>
          <p:spPr bwMode="auto">
            <a:xfrm>
              <a:off x="2494" y="833"/>
              <a:ext cx="994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PrWr / BusWr</a:t>
              </a:r>
            </a:p>
          </p:txBody>
        </p:sp>
        <p:sp>
          <p:nvSpPr>
            <p:cNvPr id="99341" name="Rectangle 13"/>
            <p:cNvSpPr>
              <a:spLocks noChangeArrowheads="1"/>
            </p:cNvSpPr>
            <p:nvPr/>
          </p:nvSpPr>
          <p:spPr bwMode="auto">
            <a:xfrm>
              <a:off x="1753" y="1456"/>
              <a:ext cx="434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Valid</a:t>
              </a:r>
            </a:p>
          </p:txBody>
        </p:sp>
        <p:sp>
          <p:nvSpPr>
            <p:cNvPr id="99342" name="Rectangle 14"/>
            <p:cNvSpPr>
              <a:spLocks noChangeArrowheads="1"/>
            </p:cNvSpPr>
            <p:nvPr/>
          </p:nvSpPr>
          <p:spPr bwMode="auto">
            <a:xfrm>
              <a:off x="2865" y="1788"/>
              <a:ext cx="546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BusWr</a:t>
              </a:r>
            </a:p>
          </p:txBody>
        </p:sp>
        <p:sp>
          <p:nvSpPr>
            <p:cNvPr id="99343" name="Rectangle 15"/>
            <p:cNvSpPr>
              <a:spLocks noChangeArrowheads="1"/>
            </p:cNvSpPr>
            <p:nvPr/>
          </p:nvSpPr>
          <p:spPr bwMode="auto">
            <a:xfrm>
              <a:off x="1760" y="2530"/>
              <a:ext cx="530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Invalid</a:t>
              </a:r>
            </a:p>
          </p:txBody>
        </p:sp>
        <p:sp>
          <p:nvSpPr>
            <p:cNvPr id="99344" name="Rectangle 16"/>
            <p:cNvSpPr>
              <a:spLocks noChangeArrowheads="1"/>
            </p:cNvSpPr>
            <p:nvPr/>
          </p:nvSpPr>
          <p:spPr bwMode="auto">
            <a:xfrm>
              <a:off x="2533" y="2996"/>
              <a:ext cx="994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PrWr / BusWr</a:t>
              </a:r>
            </a:p>
          </p:txBody>
        </p:sp>
        <p:sp>
          <p:nvSpPr>
            <p:cNvPr id="99345" name="Rectangle 17"/>
            <p:cNvSpPr>
              <a:spLocks noChangeArrowheads="1"/>
            </p:cNvSpPr>
            <p:nvPr/>
          </p:nvSpPr>
          <p:spPr bwMode="auto">
            <a:xfrm>
              <a:off x="-1" y="1955"/>
              <a:ext cx="994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PrRd / BusRd</a:t>
              </a:r>
            </a:p>
          </p:txBody>
        </p:sp>
        <p:sp>
          <p:nvSpPr>
            <p:cNvPr id="99346" name="Arc 18"/>
            <p:cNvSpPr>
              <a:spLocks/>
            </p:cNvSpPr>
            <p:nvPr/>
          </p:nvSpPr>
          <p:spPr bwMode="auto">
            <a:xfrm rot="-5880000">
              <a:off x="1046" y="1781"/>
              <a:ext cx="903" cy="561"/>
            </a:xfrm>
            <a:custGeom>
              <a:avLst/>
              <a:gdLst>
                <a:gd name="T0" fmla="*/ 0 w 43200"/>
                <a:gd name="T1" fmla="*/ 0 h 26189"/>
                <a:gd name="T2" fmla="*/ 0 w 43200"/>
                <a:gd name="T3" fmla="*/ 0 h 26189"/>
                <a:gd name="T4" fmla="*/ 0 w 43200"/>
                <a:gd name="T5" fmla="*/ 0 h 26189"/>
                <a:gd name="T6" fmla="*/ 0 60000 65536"/>
                <a:gd name="T7" fmla="*/ 0 60000 65536"/>
                <a:gd name="T8" fmla="*/ 0 60000 65536"/>
                <a:gd name="T9" fmla="*/ 0 w 43200"/>
                <a:gd name="T10" fmla="*/ 0 h 26189"/>
                <a:gd name="T11" fmla="*/ 43200 w 43200"/>
                <a:gd name="T12" fmla="*/ 26189 h 2618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26189" fill="none" extrusionOk="0">
                  <a:moveTo>
                    <a:pt x="120" y="23883"/>
                  </a:moveTo>
                  <a:cubicBezTo>
                    <a:pt x="40" y="23124"/>
                    <a:pt x="0" y="22362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3142"/>
                    <a:pt x="43034" y="24681"/>
                    <a:pt x="42706" y="26188"/>
                  </a:cubicBezTo>
                </a:path>
                <a:path w="43200" h="26189" stroke="0" extrusionOk="0">
                  <a:moveTo>
                    <a:pt x="120" y="23883"/>
                  </a:moveTo>
                  <a:cubicBezTo>
                    <a:pt x="40" y="23124"/>
                    <a:pt x="0" y="22362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3142"/>
                    <a:pt x="43034" y="24681"/>
                    <a:pt x="42706" y="26188"/>
                  </a:cubicBezTo>
                  <a:lnTo>
                    <a:pt x="21600" y="21600"/>
                  </a:lnTo>
                  <a:lnTo>
                    <a:pt x="120" y="23883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9347" name="Rectangle 19"/>
            <p:cNvSpPr>
              <a:spLocks noChangeArrowheads="1"/>
            </p:cNvSpPr>
            <p:nvPr/>
          </p:nvSpPr>
          <p:spPr bwMode="auto">
            <a:xfrm>
              <a:off x="1079" y="785"/>
              <a:ext cx="735" cy="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rPr>
                <a:t>PrRd/--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328821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(Non-)Solutions to Cache Coherence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No hardware based coherence</a:t>
            </a:r>
          </a:p>
          <a:p>
            <a:pPr lvl="1"/>
            <a:r>
              <a:rPr lang="en-US" altLang="en-US">
                <a:ea typeface="ＭＳ Ｐゴシック" charset="-128"/>
              </a:rPr>
              <a:t>Keeping caches coherent is software’s responsibility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+ Makes microarchitect’s life easier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-- Makes average programmer’s life much harder </a:t>
            </a:r>
          </a:p>
          <a:p>
            <a:pPr lvl="2"/>
            <a:r>
              <a:rPr lang="en-US" altLang="en-US">
                <a:ea typeface="ＭＳ Ｐゴシック" charset="-128"/>
              </a:rPr>
              <a:t>need to worry about hardware caches to maintain program correctness?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-- Overhead in ensuring coherence in software (e.g., page protection and page-based software coherence)</a:t>
            </a:r>
          </a:p>
          <a:p>
            <a:pPr lvl="2"/>
            <a:endParaRPr lang="en-US" altLang="en-US">
              <a:ea typeface="ＭＳ Ｐゴシック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All caches are shared between all processors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+ No need for coherence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-- Shared cache becomes the bandwidth bottleneck</a:t>
            </a:r>
          </a:p>
          <a:p>
            <a:pPr lvl="1">
              <a:buFont typeface="Wingdings" charset="2"/>
              <a:buNone/>
            </a:pPr>
            <a:r>
              <a:rPr lang="en-US" altLang="en-US">
                <a:ea typeface="ＭＳ Ｐゴシック" charset="-128"/>
              </a:rPr>
              <a:t>-- Very hard to design a scalable system with low-latency cache access this way</a:t>
            </a:r>
          </a:p>
          <a:p>
            <a:pPr lvl="1"/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  <a:p>
            <a:pPr lvl="1"/>
            <a:endParaRPr lang="en-US" altLang="en-US">
              <a:solidFill>
                <a:srgbClr val="0000FF"/>
              </a:solidFill>
              <a:ea typeface="ＭＳ Ｐゴシック" charset="-128"/>
            </a:endParaRPr>
          </a:p>
          <a:p>
            <a:pPr lvl="2"/>
            <a:endParaRPr lang="en-US" altLang="en-US">
              <a:ea typeface="ＭＳ Ｐゴシック" charset="-128"/>
            </a:endParaRPr>
          </a:p>
          <a:p>
            <a:endParaRPr lang="en-US" altLang="en-US">
              <a:ea typeface="ＭＳ Ｐゴシック" charset="-128"/>
            </a:endParaRPr>
          </a:p>
        </p:txBody>
      </p:sp>
      <p:sp>
        <p:nvSpPr>
          <p:cNvPr id="10035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FC9D60-EF97-894E-996F-5180395F7DFD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30653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Maintaining Coherence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Need to guarantee that all processors see a consistent value (i.e., consistent updates) for the same memory location</a:t>
            </a:r>
          </a:p>
          <a:p>
            <a:endParaRPr lang="en-US" altLang="en-US" sz="2200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Writes to location A by P0 should be seen by P1 (eventually), and all writes to A should appear in some order</a:t>
            </a:r>
          </a:p>
          <a:p>
            <a:endParaRPr lang="en-US" altLang="en-US" sz="2000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Coherence needs to provide:</a:t>
            </a:r>
          </a:p>
          <a:p>
            <a:pPr lvl="1"/>
            <a:r>
              <a:rPr lang="en-US" altLang="en-US" b="1" dirty="0">
                <a:ea typeface="ＭＳ Ｐゴシック" charset="-128"/>
              </a:rPr>
              <a:t>Write propagation</a:t>
            </a:r>
            <a:r>
              <a:rPr lang="en-US" altLang="en-US" dirty="0">
                <a:ea typeface="ＭＳ Ｐゴシック" charset="-128"/>
              </a:rPr>
              <a:t>: guarantee that updates will propagate</a:t>
            </a:r>
          </a:p>
          <a:p>
            <a:pPr lvl="1"/>
            <a:r>
              <a:rPr lang="en-US" altLang="en-US" b="1" dirty="0">
                <a:ea typeface="ＭＳ Ｐゴシック" charset="-128"/>
              </a:rPr>
              <a:t>Write serialization</a:t>
            </a:r>
            <a:r>
              <a:rPr lang="en-US" altLang="en-US" dirty="0">
                <a:ea typeface="ＭＳ Ｐゴシック" charset="-128"/>
              </a:rPr>
              <a:t>: provide a consistent order seen by all processors for the same memory location</a:t>
            </a:r>
          </a:p>
          <a:p>
            <a:pPr lvl="1"/>
            <a:endParaRPr lang="en-US" altLang="en-US" sz="2000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Need a global point of serialization for this store ordering</a:t>
            </a:r>
          </a:p>
          <a:p>
            <a:endParaRPr lang="en-US" altLang="en-US" dirty="0">
              <a:ea typeface="ＭＳ Ｐゴシック" charset="-128"/>
            </a:endParaRPr>
          </a:p>
        </p:txBody>
      </p:sp>
      <p:sp>
        <p:nvSpPr>
          <p:cNvPr id="10137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A9705ED-15A3-3547-982A-3E8A9402CC31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60889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Hardware Cache Coherence</a:t>
            </a:r>
          </a:p>
        </p:txBody>
      </p:sp>
      <p:sp>
        <p:nvSpPr>
          <p:cNvPr id="157698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Basic idea: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A processor/cache broadcasts its write/update to a memory location to all other processors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Another cache that has the location either updates or invalidates its local copy</a:t>
            </a:r>
          </a:p>
          <a:p>
            <a:pPr marL="344487" lvl="1" indent="0">
              <a:buNone/>
            </a:pPr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Two major approaches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Snoopy bus (all operations are broadcast on a shared bus)</a:t>
            </a:r>
          </a:p>
          <a:p>
            <a:pPr lvl="1"/>
            <a:r>
              <a:rPr lang="en-US" altLang="en-US" dirty="0">
                <a:ea typeface="ＭＳ Ｐゴシック" charset="-128"/>
              </a:rPr>
              <a:t>Directory based (a mediator gives permission to each request)</a:t>
            </a:r>
          </a:p>
          <a:p>
            <a:pPr marL="344487" lvl="1" indent="0">
              <a:buNone/>
            </a:pPr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ea typeface="ＭＳ Ｐゴシック" charset="-128"/>
              </a:rPr>
              <a:t>To learn more, take the Graduate Comp Arch class</a:t>
            </a:r>
          </a:p>
          <a:p>
            <a:pPr lvl="1"/>
            <a:r>
              <a:rPr lang="en-US" sz="2000" dirty="0">
                <a:hlinkClick r:id="rId2"/>
              </a:rPr>
              <a:t>https://safari.ethz.ch/architecture/fall2019/doku.php?id=schedule</a:t>
            </a:r>
            <a:r>
              <a:rPr lang="en-US" sz="2000" dirty="0"/>
              <a:t> </a:t>
            </a:r>
            <a:endParaRPr lang="en-US" altLang="en-US" sz="2000" dirty="0">
              <a:ea typeface="ＭＳ Ｐゴシック" charset="-128"/>
            </a:endParaRPr>
          </a:p>
          <a:p>
            <a:pPr lvl="1"/>
            <a:endParaRPr lang="en-US" altLang="en-US" dirty="0">
              <a:ea typeface="ＭＳ Ｐゴシック" charset="-128"/>
            </a:endParaRPr>
          </a:p>
        </p:txBody>
      </p:sp>
      <p:sp>
        <p:nvSpPr>
          <p:cNvPr id="10240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EEAFD2-F668-0D4F-8A4E-975E4454666A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78162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>
            <a:extLst>
              <a:ext uri="{FF2B5EF4-FFF2-40B4-BE49-F238E27FC236}">
                <a16:creationId xmlns:a16="http://schemas.microsoft.com/office/drawing/2014/main" id="{449D8DDE-B114-874A-8B5A-CE4E2F84BF7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8600" y="717550"/>
            <a:ext cx="8686800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500" b="1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sz="4500" b="1" dirty="0">
                <a:ea typeface="ＭＳ Ｐゴシック" panose="020B0600070205080204" pitchFamily="34" charset="-128"/>
              </a:rPr>
            </a:br>
            <a:br>
              <a:rPr lang="en-US" altLang="en-US" sz="1000" b="1" dirty="0">
                <a:ea typeface="ＭＳ Ｐゴシック" panose="020B0600070205080204" pitchFamily="34" charset="-128"/>
              </a:rPr>
            </a:br>
            <a:r>
              <a:rPr lang="en-US" altLang="en-US" sz="43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Lecture 23a: Multiprocessor Caches</a:t>
            </a:r>
          </a:p>
        </p:txBody>
      </p:sp>
      <p:sp>
        <p:nvSpPr>
          <p:cNvPr id="22530" name="Rectangle 5">
            <a:extLst>
              <a:ext uri="{FF2B5EF4-FFF2-40B4-BE49-F238E27FC236}">
                <a16:creationId xmlns:a16="http://schemas.microsoft.com/office/drawing/2014/main" id="{435E454D-D444-0541-B91A-9C35CDC08D6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22 May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3502820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Rectangle 4">
            <a:extLst>
              <a:ext uri="{FF2B5EF4-FFF2-40B4-BE49-F238E27FC236}">
                <a16:creationId xmlns:a16="http://schemas.microsoft.com/office/drawing/2014/main" id="{348F0986-8A67-0F4E-874F-5EBF363D68C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143000"/>
            <a:ext cx="8229600" cy="2209800"/>
          </a:xfrm>
        </p:spPr>
        <p:txBody>
          <a:bodyPr anchor="ctr"/>
          <a:lstStyle/>
          <a:p>
            <a:pPr algn="ctr" eaLnBrk="1" hangingPunct="1"/>
            <a:r>
              <a:rPr lang="en-US" altLang="en-US" sz="4400" dirty="0">
                <a:ea typeface="ＭＳ Ｐゴシック" panose="020B0600070205080204" pitchFamily="34" charset="-128"/>
              </a:rPr>
              <a:t>Cache Examples:</a:t>
            </a:r>
            <a:br>
              <a:rPr lang="en-US" altLang="en-US" sz="4400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ea typeface="ＭＳ Ｐゴシック" panose="020B0600070205080204" pitchFamily="34" charset="-128"/>
              </a:rPr>
              <a:t>For You to Study</a:t>
            </a:r>
          </a:p>
        </p:txBody>
      </p:sp>
    </p:spTree>
    <p:extLst>
      <p:ext uri="{BB962C8B-B14F-4D97-AF65-F5344CB8AC3E}">
        <p14:creationId xmlns:p14="http://schemas.microsoft.com/office/powerpoint/2010/main" val="4138305528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Cache Terminology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58371" name="Rectangle 4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>
          <a:xfrm>
            <a:off x="228600" y="914400"/>
            <a:ext cx="8610600" cy="5638799"/>
          </a:xfrm>
        </p:spPr>
        <p:txBody>
          <a:bodyPr/>
          <a:lstStyle/>
          <a:p>
            <a:r>
              <a:rPr lang="en-US" dirty="0">
                <a:solidFill>
                  <a:srgbClr val="0432FF"/>
                </a:solidFill>
              </a:rPr>
              <a:t>Capacity (</a:t>
            </a:r>
            <a:r>
              <a:rPr lang="en-US" i="1" dirty="0">
                <a:solidFill>
                  <a:srgbClr val="0432FF"/>
                </a:solidFill>
              </a:rPr>
              <a:t>C</a:t>
            </a:r>
            <a:r>
              <a:rPr lang="en-US" dirty="0">
                <a:solidFill>
                  <a:srgbClr val="0432FF"/>
                </a:solidFill>
              </a:rPr>
              <a:t>)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the number of data bytes a cache stores</a:t>
            </a:r>
          </a:p>
          <a:p>
            <a:r>
              <a:rPr lang="en-US" dirty="0">
                <a:solidFill>
                  <a:srgbClr val="0432FF"/>
                </a:solidFill>
              </a:rPr>
              <a:t>Block size (</a:t>
            </a:r>
            <a:r>
              <a:rPr lang="en-US" i="1" dirty="0">
                <a:solidFill>
                  <a:srgbClr val="0432FF"/>
                </a:solidFill>
              </a:rPr>
              <a:t>b</a:t>
            </a:r>
            <a:r>
              <a:rPr lang="en-US" dirty="0">
                <a:solidFill>
                  <a:srgbClr val="0432FF"/>
                </a:solidFill>
              </a:rPr>
              <a:t>)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bytes of data brought into cache at once</a:t>
            </a:r>
          </a:p>
          <a:p>
            <a:r>
              <a:rPr lang="en-US" dirty="0">
                <a:solidFill>
                  <a:srgbClr val="0432FF"/>
                </a:solidFill>
              </a:rPr>
              <a:t>Number of blocks (</a:t>
            </a:r>
            <a:r>
              <a:rPr lang="en-US" i="1" dirty="0">
                <a:solidFill>
                  <a:srgbClr val="0432FF"/>
                </a:solidFill>
              </a:rPr>
              <a:t>B = C/b</a:t>
            </a:r>
            <a:r>
              <a:rPr lang="en-US" dirty="0">
                <a:solidFill>
                  <a:srgbClr val="0432FF"/>
                </a:solidFill>
              </a:rPr>
              <a:t>)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number of blocks in cache: </a:t>
            </a:r>
            <a:r>
              <a:rPr lang="en-US" i="1" dirty="0"/>
              <a:t>B</a:t>
            </a:r>
            <a:r>
              <a:rPr lang="en-US" dirty="0"/>
              <a:t> = </a:t>
            </a:r>
            <a:r>
              <a:rPr lang="en-US" i="1" dirty="0"/>
              <a:t>C</a:t>
            </a:r>
            <a:r>
              <a:rPr lang="en-US" dirty="0"/>
              <a:t>/</a:t>
            </a:r>
            <a:r>
              <a:rPr lang="en-US" i="1" dirty="0"/>
              <a:t>b</a:t>
            </a:r>
          </a:p>
          <a:p>
            <a:r>
              <a:rPr lang="en-US" dirty="0">
                <a:solidFill>
                  <a:srgbClr val="0432FF"/>
                </a:solidFill>
              </a:rPr>
              <a:t>Degree of associativity (</a:t>
            </a:r>
            <a:r>
              <a:rPr lang="en-US" i="1" dirty="0">
                <a:solidFill>
                  <a:srgbClr val="0432FF"/>
                </a:solidFill>
              </a:rPr>
              <a:t>N</a:t>
            </a:r>
            <a:r>
              <a:rPr lang="en-US" dirty="0">
                <a:solidFill>
                  <a:srgbClr val="0432FF"/>
                </a:solidFill>
              </a:rPr>
              <a:t>)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number of blocks in a set</a:t>
            </a:r>
          </a:p>
          <a:p>
            <a:r>
              <a:rPr lang="en-US" dirty="0">
                <a:solidFill>
                  <a:srgbClr val="0432FF"/>
                </a:solidFill>
              </a:rPr>
              <a:t>Number of sets (</a:t>
            </a:r>
            <a:r>
              <a:rPr lang="en-US" i="1" dirty="0">
                <a:solidFill>
                  <a:srgbClr val="0432FF"/>
                </a:solidFill>
              </a:rPr>
              <a:t>S = B/N</a:t>
            </a:r>
            <a:r>
              <a:rPr lang="en-US" dirty="0">
                <a:solidFill>
                  <a:srgbClr val="0432FF"/>
                </a:solidFill>
              </a:rPr>
              <a:t>)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each memory address maps to exactly one cache set </a:t>
            </a:r>
          </a:p>
        </p:txBody>
      </p:sp>
      <p:sp>
        <p:nvSpPr>
          <p:cNvPr id="58370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38</a:t>
            </a:fld>
            <a:endParaRPr lang="en-US" altLang="en-US" sz="16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6327449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60418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How is data found?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60421" name="Rectangle 6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228600" y="914400"/>
            <a:ext cx="8610600" cy="5562599"/>
          </a:xfrm>
        </p:spPr>
        <p:txBody>
          <a:bodyPr/>
          <a:lstStyle/>
          <a:p>
            <a:r>
              <a:rPr lang="en-US" dirty="0"/>
              <a:t>Cache organized into </a:t>
            </a:r>
            <a:r>
              <a:rPr lang="en-US" i="1" dirty="0"/>
              <a:t>S</a:t>
            </a:r>
            <a:r>
              <a:rPr lang="en-US" dirty="0"/>
              <a:t> sets</a:t>
            </a:r>
          </a:p>
          <a:p>
            <a:endParaRPr lang="en-US" dirty="0"/>
          </a:p>
          <a:p>
            <a:r>
              <a:rPr lang="en-US" dirty="0"/>
              <a:t>Each memory address maps to exactly one set</a:t>
            </a:r>
          </a:p>
          <a:p>
            <a:endParaRPr lang="en-US" dirty="0"/>
          </a:p>
          <a:p>
            <a:r>
              <a:rPr lang="en-US" dirty="0"/>
              <a:t>Caches categorized by number of blocks in a set: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Direct mapped</a:t>
            </a:r>
            <a:r>
              <a:rPr lang="en-US" dirty="0"/>
              <a:t>: 1 block per set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N-way set associative</a:t>
            </a:r>
            <a:r>
              <a:rPr lang="en-US" dirty="0"/>
              <a:t>: N blocks per set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Fully associative</a:t>
            </a:r>
            <a:r>
              <a:rPr lang="en-US" dirty="0"/>
              <a:t>: all cache blocks are in a single set</a:t>
            </a:r>
            <a:endParaRPr lang="en-US" sz="800" dirty="0"/>
          </a:p>
          <a:p>
            <a:endParaRPr lang="en-US" dirty="0"/>
          </a:p>
          <a:p>
            <a:r>
              <a:rPr lang="en-US" dirty="0"/>
              <a:t>Examine each organization for a cache with:</a:t>
            </a:r>
          </a:p>
          <a:p>
            <a:pPr lvl="1"/>
            <a:r>
              <a:rPr lang="en-US" dirty="0"/>
              <a:t>Capacity (</a:t>
            </a:r>
            <a:r>
              <a:rPr lang="en-US" i="1" dirty="0"/>
              <a:t>C</a:t>
            </a:r>
            <a:r>
              <a:rPr lang="en-US" dirty="0"/>
              <a:t> = 8 words)</a:t>
            </a:r>
          </a:p>
          <a:p>
            <a:pPr lvl="1"/>
            <a:r>
              <a:rPr lang="en-US" dirty="0"/>
              <a:t>Block size (</a:t>
            </a:r>
            <a:r>
              <a:rPr lang="en-US" i="1" dirty="0"/>
              <a:t>b</a:t>
            </a:r>
            <a:r>
              <a:rPr lang="en-US" dirty="0"/>
              <a:t> = 1 word)</a:t>
            </a:r>
          </a:p>
          <a:p>
            <a:pPr lvl="1"/>
            <a:r>
              <a:rPr lang="en-US" dirty="0"/>
              <a:t>So, number of blocks (</a:t>
            </a:r>
            <a:r>
              <a:rPr lang="en-US" i="1" dirty="0"/>
              <a:t>B</a:t>
            </a:r>
            <a:r>
              <a:rPr lang="en-US" dirty="0"/>
              <a:t> = 8)</a:t>
            </a:r>
          </a:p>
          <a:p>
            <a:pPr lvl="1"/>
            <a:endParaRPr lang="en-US" dirty="0"/>
          </a:p>
        </p:txBody>
      </p:sp>
      <p:sp>
        <p:nvSpPr>
          <p:cNvPr id="60419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0420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39</a:t>
            </a:fld>
            <a:endParaRPr lang="en-US" altLang="en-US" sz="16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6806635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7" name="Rectangle 4">
            <a:extLst>
              <a:ext uri="{FF2B5EF4-FFF2-40B4-BE49-F238E27FC236}">
                <a16:creationId xmlns:a16="http://schemas.microsoft.com/office/drawing/2014/main" id="{10BF0E90-CD37-1C48-B8AA-09B1D5E0A7A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143000"/>
            <a:ext cx="8229600" cy="2209799"/>
          </a:xfrm>
        </p:spPr>
        <p:txBody>
          <a:bodyPr anchor="ctr"/>
          <a:lstStyle/>
          <a:p>
            <a:pPr algn="ctr" eaLnBrk="1" hangingPunct="1"/>
            <a:r>
              <a:rPr lang="en-US" altLang="en-US" sz="4400">
                <a:ea typeface="ＭＳ Ｐゴシック" panose="020B0600070205080204" pitchFamily="34" charset="-128"/>
              </a:rPr>
              <a:t>Cache Performance</a:t>
            </a:r>
          </a:p>
        </p:txBody>
      </p:sp>
      <p:sp>
        <p:nvSpPr>
          <p:cNvPr id="234498" name="Rectangle 5">
            <a:extLst>
              <a:ext uri="{FF2B5EF4-FFF2-40B4-BE49-F238E27FC236}">
                <a16:creationId xmlns:a16="http://schemas.microsoft.com/office/drawing/2014/main" id="{AFCAF873-D7B0-754C-ABE8-427E18896EF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24037322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9144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62466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/>
              <a:t>Direct Mapped Cache</a:t>
            </a:r>
            <a:endParaRPr lang="en-US" dirty="0">
              <a:latin typeface="Consolas" pitchFamily="49" charset="0"/>
            </a:endParaRPr>
          </a:p>
        </p:txBody>
      </p:sp>
      <p:graphicFrame>
        <p:nvGraphicFramePr>
          <p:cNvPr id="62469" name="Object 2"/>
          <p:cNvGraphicFramePr>
            <a:graphicFrameLocks noGrp="1" noChangeAspect="1"/>
          </p:cNvGraphicFramePr>
          <p:nvPr>
            <p:ph idx="1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115974889"/>
              </p:ext>
            </p:extLst>
          </p:nvPr>
        </p:nvGraphicFramePr>
        <p:xfrm>
          <a:off x="641063" y="989013"/>
          <a:ext cx="7711062" cy="5411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" name="VISIO" r:id="rId9" imgW="3747516" imgH="2630424" progId="Visio.Drawing.6">
                  <p:embed/>
                </p:oleObj>
              </mc:Choice>
              <mc:Fallback>
                <p:oleObj name="VISIO" r:id="rId9" imgW="3747516" imgH="2630424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063" y="989013"/>
                        <a:ext cx="7711062" cy="5411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467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52400" y="10779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2468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40</a:t>
            </a:fld>
            <a:endParaRPr lang="en-US" altLang="en-US" sz="16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2563869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64514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/>
              <a:t>Direct Mapped Cache Hardware</a:t>
            </a:r>
            <a:endParaRPr lang="en-US" dirty="0">
              <a:latin typeface="Consolas" pitchFamily="49" charset="0"/>
            </a:endParaRPr>
          </a:p>
        </p:txBody>
      </p:sp>
      <p:graphicFrame>
        <p:nvGraphicFramePr>
          <p:cNvPr id="64517" name="Object 2"/>
          <p:cNvGraphicFramePr>
            <a:graphicFrameLocks noGrp="1" noChangeAspect="1"/>
          </p:cNvGraphicFramePr>
          <p:nvPr>
            <p:ph idx="1"/>
            <p:custDataLst>
              <p:tags r:id="rId4"/>
            </p:custDataLst>
            <p:extLst/>
          </p:nvPr>
        </p:nvGraphicFramePr>
        <p:xfrm>
          <a:off x="1865313" y="1219200"/>
          <a:ext cx="5853112" cy="466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5306" name="VISIO" r:id="rId9" imgW="3003804" imgH="2392680" progId="Visio.Drawing.6">
                  <p:embed/>
                </p:oleObj>
              </mc:Choice>
              <mc:Fallback>
                <p:oleObj name="VISIO" r:id="rId9" imgW="3003804" imgH="23926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5313" y="1219200"/>
                        <a:ext cx="5853112" cy="4662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15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4516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41</a:t>
            </a:fld>
            <a:endParaRPr lang="en-US" altLang="en-US" sz="16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56515"/>
      </p:ext>
    </p:extLst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0"/>
            <a:ext cx="8213725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Direct Mapped Cache Performance</a:t>
            </a:r>
            <a:endParaRPr lang="de-CH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8950" y="4038599"/>
            <a:ext cx="3600000" cy="2362201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de-CH" dirty="0">
                <a:solidFill>
                  <a:schemeClr val="bg2"/>
                </a:solidFill>
              </a:rPr>
              <a:t># MIPS </a:t>
            </a:r>
            <a:r>
              <a:rPr lang="de-CH" dirty="0" err="1">
                <a:solidFill>
                  <a:schemeClr val="bg2"/>
                </a:solidFill>
              </a:rPr>
              <a:t>assembly</a:t>
            </a:r>
            <a:r>
              <a:rPr lang="de-CH" dirty="0">
                <a:solidFill>
                  <a:schemeClr val="bg2"/>
                </a:solidFill>
              </a:rPr>
              <a:t> </a:t>
            </a:r>
            <a:r>
              <a:rPr lang="de-CH" dirty="0" err="1">
                <a:solidFill>
                  <a:schemeClr val="bg2"/>
                </a:solidFill>
              </a:rPr>
              <a:t>code</a:t>
            </a:r>
            <a:endParaRPr lang="de-CH" dirty="0">
              <a:solidFill>
                <a:schemeClr val="bg2"/>
              </a:solidFill>
            </a:endParaRPr>
          </a:p>
          <a:p>
            <a:r>
              <a:rPr lang="de-CH" dirty="0"/>
              <a:t> 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432FF"/>
                </a:solidFill>
              </a:rPr>
              <a:t>loop</a:t>
            </a:r>
            <a:r>
              <a:rPr lang="de-CH" dirty="0"/>
              <a:t>: 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432FF"/>
                </a:solidFill>
              </a:rPr>
              <a:t>done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$t2, 0xC($0)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$t3, 0x8($0)</a:t>
            </a:r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432FF"/>
                </a:solidFill>
              </a:rPr>
              <a:t>loop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 err="1">
                <a:solidFill>
                  <a:srgbClr val="0432FF"/>
                </a:solidFill>
              </a:rPr>
              <a:t>done</a:t>
            </a:r>
            <a:r>
              <a:rPr lang="de-CH" dirty="0"/>
              <a:t>:</a:t>
            </a:r>
          </a:p>
          <a:p>
            <a:endParaRPr lang="de-CH" dirty="0"/>
          </a:p>
          <a:p>
            <a:endParaRPr lang="de-CH" dirty="0"/>
          </a:p>
        </p:txBody>
      </p:sp>
      <p:graphicFrame>
        <p:nvGraphicFramePr>
          <p:cNvPr id="11" name="Content Placeholder 10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36317587"/>
              </p:ext>
            </p:extLst>
          </p:nvPr>
        </p:nvGraphicFramePr>
        <p:xfrm>
          <a:off x="1865313" y="990600"/>
          <a:ext cx="5602287" cy="292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6330" name="VISIO" r:id="rId5" imgW="2874264" imgH="1498092" progId="Visio.Drawing.6">
                  <p:embed/>
                </p:oleObj>
              </mc:Choice>
              <mc:Fallback>
                <p:oleObj name="VISIO" r:id="rId5" imgW="2874264" imgH="1498092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5313" y="990600"/>
                        <a:ext cx="5602287" cy="292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53306" y="4038597"/>
            <a:ext cx="3870325" cy="2362201"/>
          </a:xfrm>
        </p:spPr>
        <p:txBody>
          <a:bodyPr/>
          <a:lstStyle/>
          <a:p>
            <a:r>
              <a:rPr lang="de-CH" dirty="0">
                <a:solidFill>
                  <a:srgbClr val="0432FF"/>
                </a:solidFill>
              </a:rPr>
              <a:t>Miss Rate 	=</a:t>
            </a:r>
            <a:endParaRPr lang="de-CH" i="0" dirty="0">
              <a:solidFill>
                <a:srgbClr val="0432FF"/>
              </a:solidFill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i="1" baseline="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i="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42</a:t>
            </a:fld>
            <a:endParaRPr lang="en-US" altLang="en-US" sz="1600" i="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33498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0"/>
            <a:ext cx="8213725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Direct Mapped Cache Performance</a:t>
            </a:r>
            <a:endParaRPr lang="de-CH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8950" y="4038599"/>
            <a:ext cx="3600000" cy="2362201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de-CH" dirty="0">
                <a:solidFill>
                  <a:schemeClr val="bg2"/>
                </a:solidFill>
              </a:rPr>
              <a:t># MIPS </a:t>
            </a:r>
            <a:r>
              <a:rPr lang="de-CH" dirty="0" err="1">
                <a:solidFill>
                  <a:schemeClr val="bg2"/>
                </a:solidFill>
              </a:rPr>
              <a:t>assembly</a:t>
            </a:r>
            <a:r>
              <a:rPr lang="de-CH" dirty="0">
                <a:solidFill>
                  <a:schemeClr val="bg2"/>
                </a:solidFill>
              </a:rPr>
              <a:t> </a:t>
            </a:r>
            <a:r>
              <a:rPr lang="de-CH" dirty="0" err="1">
                <a:solidFill>
                  <a:schemeClr val="bg2"/>
                </a:solidFill>
              </a:rPr>
              <a:t>code</a:t>
            </a:r>
            <a:endParaRPr lang="de-CH" dirty="0">
              <a:solidFill>
                <a:schemeClr val="bg2"/>
              </a:solidFill>
            </a:endParaRPr>
          </a:p>
          <a:p>
            <a:r>
              <a:rPr lang="de-CH" dirty="0"/>
              <a:t> 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432FF"/>
                </a:solidFill>
              </a:rPr>
              <a:t>loop</a:t>
            </a:r>
            <a:r>
              <a:rPr lang="de-CH" dirty="0"/>
              <a:t>: 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432FF"/>
                </a:solidFill>
              </a:rPr>
              <a:t>done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$t2, 0xC($0)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$t3, 0x8($0)</a:t>
            </a:r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432FF"/>
                </a:solidFill>
              </a:rPr>
              <a:t>loop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 err="1">
                <a:solidFill>
                  <a:srgbClr val="0432FF"/>
                </a:solidFill>
              </a:rPr>
              <a:t>done</a:t>
            </a:r>
            <a:r>
              <a:rPr lang="de-CH" dirty="0"/>
              <a:t>:</a:t>
            </a:r>
          </a:p>
          <a:p>
            <a:endParaRPr lang="de-CH" dirty="0"/>
          </a:p>
          <a:p>
            <a:endParaRPr lang="de-CH" dirty="0"/>
          </a:p>
        </p:txBody>
      </p:sp>
      <p:graphicFrame>
        <p:nvGraphicFramePr>
          <p:cNvPr id="11" name="Content Placeholder 10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82555837"/>
              </p:ext>
            </p:extLst>
          </p:nvPr>
        </p:nvGraphicFramePr>
        <p:xfrm>
          <a:off x="1865313" y="990600"/>
          <a:ext cx="5602287" cy="292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7354" name="VISIO" r:id="rId4" imgW="2874264" imgH="1498092" progId="Visio.Drawing.6">
                  <p:embed/>
                </p:oleObj>
              </mc:Choice>
              <mc:Fallback>
                <p:oleObj name="VISIO" r:id="rId4" imgW="2874264" imgH="1498092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5313" y="990600"/>
                        <a:ext cx="5602287" cy="292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53306" y="4038597"/>
            <a:ext cx="3870325" cy="2362201"/>
          </a:xfrm>
        </p:spPr>
        <p:txBody>
          <a:bodyPr/>
          <a:lstStyle/>
          <a:p>
            <a:r>
              <a:rPr lang="de-CH" dirty="0">
                <a:solidFill>
                  <a:srgbClr val="0432FF"/>
                </a:solidFill>
              </a:rPr>
              <a:t>Miss Rate 	= 3/15		      		= 20%</a:t>
            </a:r>
          </a:p>
          <a:p>
            <a:r>
              <a:rPr lang="de-CH" i="0" dirty="0">
                <a:solidFill>
                  <a:srgbClr val="FF0000"/>
                </a:solidFill>
              </a:rPr>
              <a:t>Temporal </a:t>
            </a:r>
            <a:r>
              <a:rPr lang="de-CH" i="0" dirty="0" err="1">
                <a:solidFill>
                  <a:srgbClr val="FF0000"/>
                </a:solidFill>
              </a:rPr>
              <a:t>Locality</a:t>
            </a:r>
            <a:br>
              <a:rPr lang="de-CH" i="0" dirty="0">
                <a:solidFill>
                  <a:srgbClr val="FF0000"/>
                </a:solidFill>
              </a:rPr>
            </a:br>
            <a:r>
              <a:rPr lang="de-CH" i="0" dirty="0" err="1">
                <a:solidFill>
                  <a:srgbClr val="FF0000"/>
                </a:solidFill>
              </a:rPr>
              <a:t>Compulsory</a:t>
            </a:r>
            <a:r>
              <a:rPr lang="de-CH" i="0" dirty="0">
                <a:solidFill>
                  <a:srgbClr val="FF0000"/>
                </a:solidFill>
              </a:rPr>
              <a:t> Misses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i="1" baseline="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i="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43</a:t>
            </a:fld>
            <a:endParaRPr lang="en-US" altLang="en-US" sz="1600" i="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330027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0"/>
            <a:ext cx="8213725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Direct Mapped Cache: Conflict</a:t>
            </a:r>
            <a:endParaRPr lang="de-CH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8950" y="4005261"/>
            <a:ext cx="3600000" cy="2362201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de-CH" dirty="0">
                <a:solidFill>
                  <a:schemeClr val="bg2"/>
                </a:solidFill>
              </a:rPr>
              <a:t># MIPS </a:t>
            </a:r>
            <a:r>
              <a:rPr lang="de-CH" dirty="0" err="1">
                <a:solidFill>
                  <a:schemeClr val="bg2"/>
                </a:solidFill>
              </a:rPr>
              <a:t>assembly</a:t>
            </a:r>
            <a:r>
              <a:rPr lang="de-CH" dirty="0">
                <a:solidFill>
                  <a:schemeClr val="bg2"/>
                </a:solidFill>
              </a:rPr>
              <a:t> </a:t>
            </a:r>
            <a:r>
              <a:rPr lang="de-CH" dirty="0" err="1">
                <a:solidFill>
                  <a:schemeClr val="bg2"/>
                </a:solidFill>
              </a:rPr>
              <a:t>code</a:t>
            </a:r>
            <a:endParaRPr lang="de-CH" dirty="0">
              <a:solidFill>
                <a:schemeClr val="bg2"/>
              </a:solidFill>
            </a:endParaRPr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432FF"/>
                </a:solidFill>
              </a:rPr>
              <a:t>loop</a:t>
            </a:r>
            <a:r>
              <a:rPr lang="de-CH" dirty="0"/>
              <a:t>: 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432FF"/>
                </a:solidFill>
              </a:rPr>
              <a:t>done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$t2, 0x24($0)</a:t>
            </a:r>
          </a:p>
          <a:p>
            <a:r>
              <a:rPr lang="de-CH" dirty="0"/>
              <a:t> 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432FF"/>
                </a:solidFill>
              </a:rPr>
              <a:t>loop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 err="1">
                <a:solidFill>
                  <a:srgbClr val="0432FF"/>
                </a:solidFill>
              </a:rPr>
              <a:t>done</a:t>
            </a:r>
            <a:r>
              <a:rPr lang="de-CH" dirty="0"/>
              <a:t>:</a:t>
            </a:r>
          </a:p>
        </p:txBody>
      </p:sp>
      <p:graphicFrame>
        <p:nvGraphicFramePr>
          <p:cNvPr id="3" name="Content Placeholder 2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83276092"/>
              </p:ext>
            </p:extLst>
          </p:nvPr>
        </p:nvGraphicFramePr>
        <p:xfrm>
          <a:off x="1874838" y="990600"/>
          <a:ext cx="5592762" cy="2922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378" name="VISIO" r:id="rId4" imgW="2869482" imgH="1500164" progId="Visio.Drawing.6">
                  <p:embed/>
                </p:oleObj>
              </mc:Choice>
              <mc:Fallback>
                <p:oleObj name="VISIO" r:id="rId4" imgW="2869482" imgH="1500164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4838" y="990600"/>
                        <a:ext cx="5592762" cy="2922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53306" y="4005259"/>
            <a:ext cx="3870325" cy="2362201"/>
          </a:xfrm>
        </p:spPr>
        <p:txBody>
          <a:bodyPr/>
          <a:lstStyle/>
          <a:p>
            <a:r>
              <a:rPr lang="de-CH" dirty="0">
                <a:solidFill>
                  <a:srgbClr val="0432FF"/>
                </a:solidFill>
              </a:rPr>
              <a:t>Miss Rate 	=</a:t>
            </a:r>
            <a:endParaRPr lang="de-CH" i="0" dirty="0">
              <a:solidFill>
                <a:srgbClr val="0432FF"/>
              </a:solidFill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i="1" baseline="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i="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44</a:t>
            </a:fld>
            <a:endParaRPr lang="en-US" altLang="en-US" sz="1600" i="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3975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0"/>
            <a:ext cx="8213725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Direct Mapped Cache: Conflict</a:t>
            </a:r>
            <a:endParaRPr lang="de-CH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8950" y="4005261"/>
            <a:ext cx="3600000" cy="2362201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de-CH" dirty="0">
                <a:solidFill>
                  <a:schemeClr val="bg2"/>
                </a:solidFill>
              </a:rPr>
              <a:t># MIPS </a:t>
            </a:r>
            <a:r>
              <a:rPr lang="de-CH" dirty="0" err="1">
                <a:solidFill>
                  <a:schemeClr val="bg2"/>
                </a:solidFill>
              </a:rPr>
              <a:t>assembly</a:t>
            </a:r>
            <a:r>
              <a:rPr lang="de-CH" dirty="0">
                <a:solidFill>
                  <a:schemeClr val="bg2"/>
                </a:solidFill>
              </a:rPr>
              <a:t> </a:t>
            </a:r>
            <a:r>
              <a:rPr lang="de-CH" dirty="0" err="1">
                <a:solidFill>
                  <a:schemeClr val="bg2"/>
                </a:solidFill>
              </a:rPr>
              <a:t>code</a:t>
            </a:r>
            <a:endParaRPr lang="de-CH" dirty="0">
              <a:solidFill>
                <a:schemeClr val="bg2"/>
              </a:solidFill>
            </a:endParaRPr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432FF"/>
                </a:solidFill>
              </a:rPr>
              <a:t>loop</a:t>
            </a:r>
            <a:r>
              <a:rPr lang="de-CH" dirty="0"/>
              <a:t>: 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432FF"/>
                </a:solidFill>
              </a:rPr>
              <a:t>done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$t2, 0x24($0)</a:t>
            </a:r>
          </a:p>
          <a:p>
            <a:r>
              <a:rPr lang="de-CH" dirty="0"/>
              <a:t> 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432FF"/>
                </a:solidFill>
              </a:rPr>
              <a:t>loop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 err="1">
                <a:solidFill>
                  <a:srgbClr val="0432FF"/>
                </a:solidFill>
              </a:rPr>
              <a:t>done</a:t>
            </a:r>
            <a:r>
              <a:rPr lang="de-CH" dirty="0"/>
              <a:t>:</a:t>
            </a:r>
          </a:p>
        </p:txBody>
      </p:sp>
      <p:graphicFrame>
        <p:nvGraphicFramePr>
          <p:cNvPr id="3" name="Content Placeholder 2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8371861"/>
              </p:ext>
            </p:extLst>
          </p:nvPr>
        </p:nvGraphicFramePr>
        <p:xfrm>
          <a:off x="1874838" y="990600"/>
          <a:ext cx="5592762" cy="2922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02" name="VISIO" r:id="rId4" imgW="2869482" imgH="1500164" progId="Visio.Drawing.6">
                  <p:embed/>
                </p:oleObj>
              </mc:Choice>
              <mc:Fallback>
                <p:oleObj name="VISIO" r:id="rId4" imgW="2869482" imgH="1500164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4838" y="990600"/>
                        <a:ext cx="5592762" cy="2922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53306" y="4005259"/>
            <a:ext cx="3870325" cy="2362201"/>
          </a:xfrm>
        </p:spPr>
        <p:txBody>
          <a:bodyPr/>
          <a:lstStyle/>
          <a:p>
            <a:r>
              <a:rPr lang="de-CH" dirty="0">
                <a:solidFill>
                  <a:srgbClr val="0432FF"/>
                </a:solidFill>
              </a:rPr>
              <a:t>Miss Rate 	= 10/10		= 100%</a:t>
            </a:r>
          </a:p>
          <a:p>
            <a:r>
              <a:rPr lang="de-CH" i="0" dirty="0" err="1">
                <a:solidFill>
                  <a:srgbClr val="FF0000"/>
                </a:solidFill>
              </a:rPr>
              <a:t>Conflict</a:t>
            </a:r>
            <a:r>
              <a:rPr lang="de-CH" i="0" dirty="0">
                <a:solidFill>
                  <a:srgbClr val="FF0000"/>
                </a:solidFill>
              </a:rPr>
              <a:t> Misses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i="1" baseline="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i="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45</a:t>
            </a:fld>
            <a:endParaRPr lang="en-US" altLang="en-US" sz="1600" i="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66250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N-Way Set Associative Cache</a:t>
            </a:r>
            <a:endParaRPr lang="en-US" dirty="0">
              <a:latin typeface="Consolas" pitchFamily="49" charset="0"/>
            </a:endParaRPr>
          </a:p>
        </p:txBody>
      </p:sp>
      <p:graphicFrame>
        <p:nvGraphicFramePr>
          <p:cNvPr id="74754" name="Object 2"/>
          <p:cNvGraphicFramePr>
            <a:graphicFrameLocks noGrp="1" noChangeAspect="1"/>
          </p:cNvGraphicFramePr>
          <p:nvPr>
            <p:ph idx="1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995498634"/>
              </p:ext>
            </p:extLst>
          </p:nvPr>
        </p:nvGraphicFramePr>
        <p:xfrm>
          <a:off x="614486" y="1066800"/>
          <a:ext cx="7843714" cy="5259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426" name="VISIO" r:id="rId6" imgW="3704844" imgH="2484120" progId="Visio.Drawing.6">
                  <p:embed/>
                </p:oleObj>
              </mc:Choice>
              <mc:Fallback>
                <p:oleObj name="VISIO" r:id="rId6" imgW="3704844" imgH="24841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486" y="1066800"/>
                        <a:ext cx="7843714" cy="5259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492BC37-A118-A54F-AC4D-063C0DBF1266}" type="slidenum">
              <a:rPr lang="en-US" altLang="en-US" smtClean="0"/>
              <a:pPr>
                <a:defRPr/>
              </a:pPr>
              <a:t>46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8920799"/>
      </p:ext>
    </p:extLst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0"/>
            <a:ext cx="8213725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N-way Set Associative Performance</a:t>
            </a:r>
            <a:endParaRPr lang="de-CH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75919" y="1219203"/>
            <a:ext cx="3870325" cy="236220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de-CH" dirty="0">
                <a:solidFill>
                  <a:schemeClr val="bg2"/>
                </a:solidFill>
              </a:rPr>
              <a:t># MIPS </a:t>
            </a:r>
            <a:r>
              <a:rPr lang="de-CH" dirty="0" err="1">
                <a:solidFill>
                  <a:schemeClr val="bg2"/>
                </a:solidFill>
              </a:rPr>
              <a:t>assembly</a:t>
            </a:r>
            <a:r>
              <a:rPr lang="de-CH" dirty="0">
                <a:solidFill>
                  <a:schemeClr val="bg2"/>
                </a:solidFill>
              </a:rPr>
              <a:t> </a:t>
            </a:r>
            <a:r>
              <a:rPr lang="de-CH" dirty="0" err="1">
                <a:solidFill>
                  <a:schemeClr val="bg2"/>
                </a:solidFill>
              </a:rPr>
              <a:t>code</a:t>
            </a:r>
            <a:endParaRPr lang="de-CH" dirty="0">
              <a:solidFill>
                <a:schemeClr val="bg2"/>
              </a:solidFill>
            </a:endParaRPr>
          </a:p>
          <a:p>
            <a:endParaRPr lang="de-CH" dirty="0"/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432FF"/>
                </a:solidFill>
              </a:rPr>
              <a:t>loop</a:t>
            </a:r>
            <a:r>
              <a:rPr lang="de-CH" dirty="0"/>
              <a:t>: 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432FF"/>
                </a:solidFill>
              </a:rPr>
              <a:t>done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$t2, 0x24($0)</a:t>
            </a:r>
          </a:p>
          <a:p>
            <a:r>
              <a:rPr lang="de-CH" dirty="0"/>
              <a:t> 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432FF"/>
                </a:solidFill>
              </a:rPr>
              <a:t>loop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 err="1">
                <a:solidFill>
                  <a:srgbClr val="0432FF"/>
                </a:solidFill>
              </a:rPr>
              <a:t>done</a:t>
            </a:r>
            <a:r>
              <a:rPr lang="de-CH" dirty="0"/>
              <a:t>:</a:t>
            </a:r>
          </a:p>
          <a:p>
            <a:endParaRPr lang="de-CH" dirty="0"/>
          </a:p>
          <a:p>
            <a:endParaRPr lang="de-CH" dirty="0"/>
          </a:p>
        </p:txBody>
      </p:sp>
      <p:graphicFrame>
        <p:nvGraphicFramePr>
          <p:cNvPr id="3" name="Content Placeholder 2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198040"/>
              </p:ext>
            </p:extLst>
          </p:nvPr>
        </p:nvGraphicFramePr>
        <p:xfrm>
          <a:off x="644169" y="3733802"/>
          <a:ext cx="7684978" cy="24889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451" name="VISIO" r:id="rId4" imgW="2574036" imgH="833628" progId="Visio.Drawing.6">
                  <p:embed/>
                </p:oleObj>
              </mc:Choice>
              <mc:Fallback>
                <p:oleObj name="VISIO" r:id="rId4" imgW="2574036" imgH="833628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169" y="3733802"/>
                        <a:ext cx="7684978" cy="248896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740275" y="1219200"/>
            <a:ext cx="3870325" cy="2362201"/>
          </a:xfrm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dirty="0">
                <a:solidFill>
                  <a:srgbClr val="0432FF"/>
                </a:solidFill>
                <a:cs typeface="Arial" pitchFamily="34" charset="0"/>
              </a:rPr>
              <a:t>Miss Rate =</a:t>
            </a:r>
          </a:p>
          <a:p>
            <a:endParaRPr lang="de-CH" dirty="0">
              <a:solidFill>
                <a:srgbClr val="0432FF"/>
              </a:solidFill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i="1" baseline="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i="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47</a:t>
            </a:fld>
            <a:endParaRPr lang="en-US" altLang="en-US" sz="1600" i="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7396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0"/>
            <a:ext cx="8213725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N-way Set Associative Performance</a:t>
            </a:r>
            <a:endParaRPr lang="de-CH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75919" y="1219203"/>
            <a:ext cx="3870325" cy="236220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de-CH" dirty="0">
                <a:solidFill>
                  <a:schemeClr val="bg2"/>
                </a:solidFill>
              </a:rPr>
              <a:t># MIPS </a:t>
            </a:r>
            <a:r>
              <a:rPr lang="de-CH" dirty="0" err="1">
                <a:solidFill>
                  <a:schemeClr val="bg2"/>
                </a:solidFill>
              </a:rPr>
              <a:t>assembly</a:t>
            </a:r>
            <a:r>
              <a:rPr lang="de-CH" dirty="0">
                <a:solidFill>
                  <a:schemeClr val="bg2"/>
                </a:solidFill>
              </a:rPr>
              <a:t> </a:t>
            </a:r>
            <a:r>
              <a:rPr lang="de-CH" dirty="0" err="1">
                <a:solidFill>
                  <a:schemeClr val="bg2"/>
                </a:solidFill>
              </a:rPr>
              <a:t>code</a:t>
            </a:r>
            <a:endParaRPr lang="de-CH" dirty="0">
              <a:solidFill>
                <a:schemeClr val="bg2"/>
              </a:solidFill>
            </a:endParaRPr>
          </a:p>
          <a:p>
            <a:endParaRPr lang="de-CH" dirty="0"/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432FF"/>
                </a:solidFill>
              </a:rPr>
              <a:t>loop</a:t>
            </a:r>
            <a:r>
              <a:rPr lang="de-CH" dirty="0"/>
              <a:t>: 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432FF"/>
                </a:solidFill>
              </a:rPr>
              <a:t>done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$t2, 0x24($0)</a:t>
            </a:r>
          </a:p>
          <a:p>
            <a:r>
              <a:rPr lang="de-CH" dirty="0"/>
              <a:t> 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432FF"/>
                </a:solidFill>
              </a:rPr>
              <a:t>loop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 err="1">
                <a:solidFill>
                  <a:srgbClr val="0432FF"/>
                </a:solidFill>
              </a:rPr>
              <a:t>done</a:t>
            </a:r>
            <a:r>
              <a:rPr lang="de-CH" dirty="0"/>
              <a:t>:</a:t>
            </a:r>
          </a:p>
          <a:p>
            <a:endParaRPr lang="de-CH" dirty="0"/>
          </a:p>
          <a:p>
            <a:endParaRPr lang="de-CH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740275" y="1219200"/>
            <a:ext cx="3870325" cy="2362201"/>
          </a:xfrm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dirty="0">
                <a:solidFill>
                  <a:srgbClr val="0432FF"/>
                </a:solidFill>
                <a:cs typeface="Arial" pitchFamily="34" charset="0"/>
              </a:rPr>
              <a:t>Miss Rate = 2/10 </a:t>
            </a:r>
          </a:p>
          <a:p>
            <a:pPr marL="342900" indent="-342900">
              <a:spcBef>
                <a:spcPct val="20000"/>
              </a:spcBef>
            </a:pPr>
            <a:r>
              <a:rPr lang="en-US" dirty="0">
                <a:solidFill>
                  <a:srgbClr val="0432FF"/>
                </a:solidFill>
                <a:cs typeface="Arial" pitchFamily="34" charset="0"/>
              </a:rPr>
              <a:t>		      = 20%</a:t>
            </a:r>
          </a:p>
          <a:p>
            <a:pPr>
              <a:spcBef>
                <a:spcPct val="20000"/>
              </a:spcBef>
            </a:pPr>
            <a:r>
              <a:rPr lang="en-US" i="0" dirty="0">
                <a:solidFill>
                  <a:schemeClr val="tx1"/>
                </a:solidFill>
                <a:cs typeface="Arial" pitchFamily="34" charset="0"/>
              </a:rPr>
              <a:t>Associativity reduces conflict misses</a:t>
            </a:r>
          </a:p>
          <a:p>
            <a:pPr marL="342900" indent="-342900">
              <a:spcBef>
                <a:spcPct val="20000"/>
              </a:spcBef>
            </a:pPr>
            <a:endParaRPr lang="en-US" dirty="0">
              <a:solidFill>
                <a:schemeClr val="accent2"/>
              </a:solidFill>
              <a:cs typeface="Arial" pitchFamily="34" charset="0"/>
            </a:endParaRPr>
          </a:p>
          <a:p>
            <a:endParaRPr lang="de-CH" dirty="0"/>
          </a:p>
        </p:txBody>
      </p:sp>
      <p:graphicFrame>
        <p:nvGraphicFramePr>
          <p:cNvPr id="7" name="Content Placeholder 2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90193070"/>
              </p:ext>
            </p:extLst>
          </p:nvPr>
        </p:nvGraphicFramePr>
        <p:xfrm>
          <a:off x="644169" y="3733802"/>
          <a:ext cx="7684978" cy="24889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475" name="VISIO" r:id="rId4" imgW="2574036" imgH="833628" progId="Visio.Drawing.6">
                  <p:embed/>
                </p:oleObj>
              </mc:Choice>
              <mc:Fallback>
                <p:oleObj name="VISIO" r:id="rId4" imgW="2574036" imgH="833628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169" y="3733802"/>
                        <a:ext cx="7684978" cy="248896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i="1" baseline="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i="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48</a:t>
            </a:fld>
            <a:endParaRPr lang="en-US" altLang="en-US" sz="1600" i="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81566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0"/>
            <a:ext cx="7720511" cy="904875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Fully Associative Cache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6875" y="1209675"/>
            <a:ext cx="7896225" cy="2600325"/>
          </a:xfrm>
        </p:spPr>
        <p:txBody>
          <a:bodyPr/>
          <a:lstStyle/>
          <a:p>
            <a:r>
              <a:rPr lang="en-US" dirty="0">
                <a:latin typeface="Tahoma" charset="0"/>
                <a:ea typeface="Tahoma" charset="0"/>
                <a:cs typeface="Tahoma" charset="0"/>
              </a:rPr>
              <a:t>No conflict misses</a:t>
            </a:r>
          </a:p>
          <a:p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r>
              <a:rPr lang="en-US" dirty="0">
                <a:latin typeface="Tahoma" charset="0"/>
                <a:ea typeface="Tahoma" charset="0"/>
                <a:cs typeface="Tahoma" charset="0"/>
              </a:rPr>
              <a:t>Expensive to build</a:t>
            </a:r>
          </a:p>
          <a:p>
            <a:endParaRPr lang="de-CH" dirty="0">
              <a:latin typeface="Tahoma" charset="0"/>
              <a:ea typeface="Tahoma" charset="0"/>
              <a:cs typeface="Tahoma" charset="0"/>
            </a:endParaRPr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1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171553220"/>
              </p:ext>
            </p:extLst>
          </p:nvPr>
        </p:nvGraphicFramePr>
        <p:xfrm>
          <a:off x="450850" y="3400425"/>
          <a:ext cx="8312150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3499" name="VISIO" r:id="rId7" imgW="5160264" imgH="301752" progId="Visio.Drawing.6">
                  <p:embed/>
                </p:oleObj>
              </mc:Choice>
              <mc:Fallback>
                <p:oleObj name="VISIO" r:id="rId7" imgW="5160264" imgH="301752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" y="3400425"/>
                        <a:ext cx="8312150" cy="485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0899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03250" y="4191000"/>
            <a:ext cx="3657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49</a:t>
            </a:fld>
            <a:endParaRPr lang="en-US" altLang="en-US" sz="160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8910516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5" name="Title 1">
            <a:extLst>
              <a:ext uri="{FF2B5EF4-FFF2-40B4-BE49-F238E27FC236}">
                <a16:creationId xmlns:a16="http://schemas.microsoft.com/office/drawing/2014/main" id="{CE719DA1-8DF9-8045-96CA-9A1027D9E3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Recall: Cache Parameters vs. Miss/Hit Rate</a:t>
            </a:r>
          </a:p>
        </p:txBody>
      </p:sp>
      <p:sp>
        <p:nvSpPr>
          <p:cNvPr id="236546" name="Content Placeholder 2">
            <a:extLst>
              <a:ext uri="{FF2B5EF4-FFF2-40B4-BE49-F238E27FC236}">
                <a16:creationId xmlns:a16="http://schemas.microsoft.com/office/drawing/2014/main" id="{760E185C-9B19-704C-B96C-7E38E562174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Cache size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Block size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Associativity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Replacement policy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Insertion/Placement policy</a:t>
            </a:r>
          </a:p>
        </p:txBody>
      </p:sp>
      <p:sp>
        <p:nvSpPr>
          <p:cNvPr id="236547" name="Slide Number Placeholder 3">
            <a:extLst>
              <a:ext uri="{FF2B5EF4-FFF2-40B4-BE49-F238E27FC236}">
                <a16:creationId xmlns:a16="http://schemas.microsoft.com/office/drawing/2014/main" id="{22EBDBB4-C397-4544-8A24-9308AEBBEB5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596B56C-F53A-4D4F-AB3C-8185DD9D85C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7750141"/>
      </p:ext>
    </p:extLst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0"/>
            <a:ext cx="7720511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Spatial Locality?</a:t>
            </a:r>
          </a:p>
        </p:txBody>
      </p:sp>
      <p:sp>
        <p:nvSpPr>
          <p:cNvPr id="82946" name="Rectangle 5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396875" y="914400"/>
            <a:ext cx="7896225" cy="2895601"/>
          </a:xfrm>
        </p:spPr>
        <p:txBody>
          <a:bodyPr/>
          <a:lstStyle/>
          <a:p>
            <a:r>
              <a:rPr lang="en-US" sz="2400" dirty="0">
                <a:latin typeface="Tahoma" charset="0"/>
                <a:ea typeface="Tahoma" charset="0"/>
                <a:cs typeface="Tahoma" charset="0"/>
              </a:rPr>
              <a:t>Increase block size:</a:t>
            </a:r>
          </a:p>
          <a:p>
            <a:pPr lvl="1"/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Block size, </a:t>
            </a:r>
            <a:r>
              <a:rPr lang="en-US" sz="2000" b="1" i="1" dirty="0">
                <a:solidFill>
                  <a:schemeClr val="accent2"/>
                </a:solidFill>
                <a:latin typeface="Tahoma" charset="0"/>
                <a:ea typeface="Tahoma" charset="0"/>
                <a:cs typeface="Tahoma" charset="0"/>
              </a:rPr>
              <a:t>b</a:t>
            </a:r>
            <a:r>
              <a:rPr lang="en-US" sz="2000" b="1" dirty="0">
                <a:solidFill>
                  <a:schemeClr val="accent2"/>
                </a:solidFill>
                <a:latin typeface="Tahoma" charset="0"/>
                <a:ea typeface="Tahoma" charset="0"/>
                <a:cs typeface="Tahoma" charset="0"/>
              </a:rPr>
              <a:t> = 4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 words</a:t>
            </a:r>
          </a:p>
          <a:p>
            <a:pPr lvl="1"/>
            <a:r>
              <a:rPr lang="en-US" sz="2000" i="1" dirty="0">
                <a:latin typeface="Tahoma" charset="0"/>
                <a:ea typeface="Tahoma" charset="0"/>
                <a:cs typeface="Tahoma" charset="0"/>
              </a:rPr>
              <a:t>C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 = 8 words</a:t>
            </a:r>
          </a:p>
          <a:p>
            <a:pPr lvl="1"/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Direct mapped (1 block per set)</a:t>
            </a:r>
          </a:p>
          <a:p>
            <a:pPr lvl="1"/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Number of blocks, </a:t>
            </a:r>
            <a:r>
              <a:rPr lang="en-US" sz="2000" i="1" dirty="0">
                <a:latin typeface="Tahoma" charset="0"/>
                <a:ea typeface="Tahoma" charset="0"/>
                <a:cs typeface="Tahoma" charset="0"/>
              </a:rPr>
              <a:t>B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 = </a:t>
            </a:r>
            <a:r>
              <a:rPr lang="en-US" sz="2000" i="1" dirty="0">
                <a:latin typeface="Tahoma" charset="0"/>
                <a:ea typeface="Tahoma" charset="0"/>
                <a:cs typeface="Tahoma" charset="0"/>
              </a:rPr>
              <a:t>C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/</a:t>
            </a:r>
            <a:r>
              <a:rPr lang="en-US" sz="2000" i="1" dirty="0">
                <a:latin typeface="Tahoma" charset="0"/>
                <a:ea typeface="Tahoma" charset="0"/>
                <a:cs typeface="Tahoma" charset="0"/>
              </a:rPr>
              <a:t>b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 = 8/4 = 2</a:t>
            </a:r>
          </a:p>
        </p:txBody>
      </p:sp>
      <p:graphicFrame>
        <p:nvGraphicFramePr>
          <p:cNvPr id="3" name="Content Placeholder 2"/>
          <p:cNvGraphicFramePr>
            <a:graphicFrameLocks noGrp="1" noChangeAspect="1"/>
          </p:cNvGraphicFramePr>
          <p:nvPr>
            <p:ph idx="11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261684671"/>
              </p:ext>
            </p:extLst>
          </p:nvPr>
        </p:nvGraphicFramePr>
        <p:xfrm>
          <a:off x="609600" y="3048000"/>
          <a:ext cx="7966916" cy="33686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4523" name="VISIO" r:id="rId7" imgW="4504944" imgH="1905000" progId="Visio.Drawing.6">
                  <p:embed/>
                </p:oleObj>
              </mc:Choice>
              <mc:Fallback>
                <p:oleObj name="VISIO" r:id="rId7" imgW="4504944" imgH="1905000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048000"/>
                        <a:ext cx="7966916" cy="33686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50</a:t>
            </a:fld>
            <a:endParaRPr lang="en-US" altLang="en-US" sz="160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967770"/>
      </p:ext>
    </p:extLst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0"/>
            <a:ext cx="8213725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Direct Mapped Cache Performance</a:t>
            </a:r>
            <a:endParaRPr lang="de-CH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8950" y="1143003"/>
            <a:ext cx="3870325" cy="236220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de-CH" dirty="0"/>
              <a:t>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432FF"/>
                </a:solidFill>
              </a:rPr>
              <a:t>loop</a:t>
            </a:r>
            <a:r>
              <a:rPr lang="de-CH" dirty="0"/>
              <a:t>: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432FF"/>
                </a:solidFill>
              </a:rPr>
              <a:t>done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$t2, 0xC($0)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$t3, 0x8($0)</a:t>
            </a:r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432FF"/>
                </a:solidFill>
              </a:rPr>
              <a:t>loop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 err="1">
                <a:solidFill>
                  <a:srgbClr val="0432FF"/>
                </a:solidFill>
              </a:rPr>
              <a:t>done</a:t>
            </a:r>
            <a:r>
              <a:rPr lang="de-CH" dirty="0"/>
              <a:t>:</a:t>
            </a:r>
          </a:p>
          <a:p>
            <a:endParaRPr lang="de-CH" dirty="0"/>
          </a:p>
          <a:p>
            <a:endParaRPr lang="de-CH" dirty="0"/>
          </a:p>
        </p:txBody>
      </p:sp>
      <p:graphicFrame>
        <p:nvGraphicFramePr>
          <p:cNvPr id="11" name="Content Placeholder 10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76143054"/>
              </p:ext>
            </p:extLst>
          </p:nvPr>
        </p:nvGraphicFramePr>
        <p:xfrm>
          <a:off x="1219200" y="3581402"/>
          <a:ext cx="6711384" cy="28035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5547" name="VISIO" r:id="rId4" imgW="4561332" imgH="1905000" progId="Visio.Drawing.6">
                  <p:embed/>
                </p:oleObj>
              </mc:Choice>
              <mc:Fallback>
                <p:oleObj name="VISIO" r:id="rId4" imgW="4561332" imgH="1905000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581402"/>
                        <a:ext cx="6711384" cy="28035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53306" y="1143000"/>
            <a:ext cx="3870325" cy="2362201"/>
          </a:xfrm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dirty="0">
                <a:solidFill>
                  <a:srgbClr val="0432FF"/>
                </a:solidFill>
                <a:cs typeface="Arial" pitchFamily="34" charset="0"/>
              </a:rPr>
              <a:t>Miss Rate =</a:t>
            </a:r>
          </a:p>
          <a:p>
            <a:endParaRPr lang="de-CH" dirty="0">
              <a:solidFill>
                <a:srgbClr val="0432FF"/>
              </a:solidFill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i="1" baseline="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i="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51</a:t>
            </a:fld>
            <a:endParaRPr lang="en-US" altLang="en-US" sz="1600" i="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842102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0"/>
            <a:ext cx="8213725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Direct Mapped Cache Performance</a:t>
            </a:r>
            <a:endParaRPr lang="de-CH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8950" y="1143003"/>
            <a:ext cx="3870325" cy="236220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de-CH" dirty="0"/>
              <a:t>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432FF"/>
                </a:solidFill>
              </a:rPr>
              <a:t>loop</a:t>
            </a:r>
            <a:r>
              <a:rPr lang="de-CH" dirty="0"/>
              <a:t>: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432FF"/>
                </a:solidFill>
              </a:rPr>
              <a:t>done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$t2, 0xC($0)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$t3, 0x8($0)</a:t>
            </a:r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432FF"/>
                </a:solidFill>
              </a:rPr>
              <a:t>loop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 err="1">
                <a:solidFill>
                  <a:srgbClr val="0432FF"/>
                </a:solidFill>
              </a:rPr>
              <a:t>done</a:t>
            </a:r>
            <a:r>
              <a:rPr lang="de-CH" dirty="0"/>
              <a:t>:</a:t>
            </a:r>
          </a:p>
          <a:p>
            <a:endParaRPr lang="de-CH" dirty="0"/>
          </a:p>
          <a:p>
            <a:endParaRPr lang="de-CH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53306" y="1143000"/>
            <a:ext cx="3870325" cy="2362201"/>
          </a:xfrm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dirty="0">
                <a:solidFill>
                  <a:srgbClr val="0432FF"/>
                </a:solidFill>
                <a:cs typeface="Arial" pitchFamily="34" charset="0"/>
              </a:rPr>
              <a:t>Miss Rate = 1/15 </a:t>
            </a:r>
          </a:p>
          <a:p>
            <a:pPr marL="342900" indent="-342900">
              <a:spcBef>
                <a:spcPct val="20000"/>
              </a:spcBef>
            </a:pPr>
            <a:r>
              <a:rPr lang="en-US" dirty="0">
                <a:solidFill>
                  <a:srgbClr val="0432FF"/>
                </a:solidFill>
                <a:cs typeface="Arial" pitchFamily="34" charset="0"/>
              </a:rPr>
              <a:t>		      = 6.67%</a:t>
            </a:r>
          </a:p>
          <a:p>
            <a:pPr>
              <a:spcBef>
                <a:spcPct val="20000"/>
              </a:spcBef>
            </a:pPr>
            <a:r>
              <a:rPr lang="en-US" i="0" dirty="0">
                <a:solidFill>
                  <a:schemeClr val="tx1"/>
                </a:solidFill>
                <a:cs typeface="Arial" pitchFamily="34" charset="0"/>
              </a:rPr>
              <a:t>Larger blocks reduce compulsory misses through spatial locality</a:t>
            </a:r>
          </a:p>
          <a:p>
            <a:pPr marL="342900" indent="-342900">
              <a:spcBef>
                <a:spcPct val="20000"/>
              </a:spcBef>
            </a:pPr>
            <a:endParaRPr lang="en-US" dirty="0">
              <a:solidFill>
                <a:schemeClr val="accent2"/>
              </a:solidFill>
              <a:cs typeface="Arial" pitchFamily="34" charset="0"/>
            </a:endParaRPr>
          </a:p>
          <a:p>
            <a:endParaRPr lang="de-CH" dirty="0"/>
          </a:p>
        </p:txBody>
      </p:sp>
      <p:graphicFrame>
        <p:nvGraphicFramePr>
          <p:cNvPr id="7" name="Content Placeholder 10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82893678"/>
              </p:ext>
            </p:extLst>
          </p:nvPr>
        </p:nvGraphicFramePr>
        <p:xfrm>
          <a:off x="1219200" y="3581402"/>
          <a:ext cx="6711384" cy="28035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6571" name="VISIO" r:id="rId4" imgW="4561332" imgH="1905000" progId="Visio.Drawing.6">
                  <p:embed/>
                </p:oleObj>
              </mc:Choice>
              <mc:Fallback>
                <p:oleObj name="VISIO" r:id="rId4" imgW="4561332" imgH="1905000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581402"/>
                        <a:ext cx="6711384" cy="28035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i="1" baseline="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i="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52</a:t>
            </a:fld>
            <a:endParaRPr lang="en-US" altLang="en-US" sz="1600" i="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29080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91138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184150" y="0"/>
            <a:ext cx="7764961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Cache Organization Recap</a:t>
            </a:r>
          </a:p>
        </p:txBody>
      </p:sp>
      <p:sp>
        <p:nvSpPr>
          <p:cNvPr id="91139" name="Rectangle 6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396875" y="914401"/>
            <a:ext cx="7896225" cy="2895600"/>
          </a:xfrm>
        </p:spPr>
        <p:txBody>
          <a:bodyPr/>
          <a:lstStyle/>
          <a:p>
            <a:r>
              <a:rPr lang="en-US" sz="2400" dirty="0">
                <a:latin typeface="Tahoma" charset="0"/>
                <a:ea typeface="Tahoma" charset="0"/>
                <a:cs typeface="Tahoma" charset="0"/>
              </a:rPr>
              <a:t>Main Parameters</a:t>
            </a:r>
          </a:p>
          <a:p>
            <a:pPr lvl="1"/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Capacity: </a:t>
            </a:r>
            <a:r>
              <a:rPr lang="en-US" sz="2000" b="1" i="1" dirty="0">
                <a:solidFill>
                  <a:srgbClr val="0432FF"/>
                </a:solidFill>
                <a:latin typeface="Tahoma" charset="0"/>
                <a:ea typeface="Tahoma" charset="0"/>
                <a:cs typeface="Tahoma" charset="0"/>
              </a:rPr>
              <a:t>C</a:t>
            </a:r>
            <a:r>
              <a:rPr lang="en-US" sz="2000" i="1" dirty="0">
                <a:solidFill>
                  <a:srgbClr val="0432FF"/>
                </a:solidFill>
                <a:latin typeface="Tahoma" charset="0"/>
                <a:ea typeface="Tahoma" charset="0"/>
                <a:cs typeface="Tahoma" charset="0"/>
              </a:rPr>
              <a:t> </a:t>
            </a:r>
          </a:p>
          <a:p>
            <a:pPr lvl="1"/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Block size: </a:t>
            </a:r>
            <a:r>
              <a:rPr lang="en-US" sz="2000" b="1" i="1" dirty="0">
                <a:solidFill>
                  <a:srgbClr val="0432FF"/>
                </a:solidFill>
                <a:latin typeface="Tahoma" charset="0"/>
                <a:ea typeface="Tahoma" charset="0"/>
                <a:cs typeface="Tahoma" charset="0"/>
              </a:rPr>
              <a:t>b</a:t>
            </a:r>
            <a:endParaRPr lang="en-US" sz="2000" b="1" dirty="0">
              <a:solidFill>
                <a:srgbClr val="0432FF"/>
              </a:solidFill>
              <a:latin typeface="Tahoma" charset="0"/>
              <a:ea typeface="Tahoma" charset="0"/>
              <a:cs typeface="Tahoma" charset="0"/>
            </a:endParaRPr>
          </a:p>
          <a:p>
            <a:pPr lvl="1"/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Number of blocks in cache: </a:t>
            </a:r>
            <a:r>
              <a:rPr lang="en-US" sz="2000" b="1" i="1" dirty="0">
                <a:solidFill>
                  <a:srgbClr val="0432FF"/>
                </a:solidFill>
                <a:latin typeface="Tahoma" charset="0"/>
                <a:ea typeface="Tahoma" charset="0"/>
                <a:cs typeface="Tahoma" charset="0"/>
              </a:rPr>
              <a:t>B</a:t>
            </a:r>
            <a:r>
              <a:rPr lang="en-US" sz="2000" dirty="0">
                <a:solidFill>
                  <a:srgbClr val="0432FF"/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= </a:t>
            </a:r>
            <a:r>
              <a:rPr lang="en-US" sz="2000" i="1" dirty="0">
                <a:latin typeface="Tahoma" charset="0"/>
                <a:ea typeface="Tahoma" charset="0"/>
                <a:cs typeface="Tahoma" charset="0"/>
              </a:rPr>
              <a:t>C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/</a:t>
            </a:r>
            <a:r>
              <a:rPr lang="en-US" sz="2000" i="1" dirty="0">
                <a:latin typeface="Tahoma" charset="0"/>
                <a:ea typeface="Tahoma" charset="0"/>
                <a:cs typeface="Tahoma" charset="0"/>
              </a:rPr>
              <a:t>b</a:t>
            </a:r>
          </a:p>
          <a:p>
            <a:pPr lvl="1"/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Number of blocks in a set: </a:t>
            </a:r>
            <a:r>
              <a:rPr lang="en-US" sz="2000" b="1" i="1" dirty="0">
                <a:solidFill>
                  <a:srgbClr val="0432FF"/>
                </a:solidFill>
                <a:latin typeface="Tahoma" charset="0"/>
                <a:ea typeface="Tahoma" charset="0"/>
                <a:cs typeface="Tahoma" charset="0"/>
              </a:rPr>
              <a:t>N</a:t>
            </a:r>
          </a:p>
          <a:p>
            <a:pPr lvl="1"/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Number of Sets: </a:t>
            </a:r>
            <a:r>
              <a:rPr lang="en-US" sz="2000" b="1" i="1" dirty="0">
                <a:solidFill>
                  <a:srgbClr val="0432FF"/>
                </a:solidFill>
                <a:latin typeface="Tahoma" charset="0"/>
                <a:ea typeface="Tahoma" charset="0"/>
                <a:cs typeface="Tahoma" charset="0"/>
              </a:rPr>
              <a:t>S</a:t>
            </a:r>
            <a:r>
              <a:rPr lang="en-US" sz="2000" dirty="0">
                <a:solidFill>
                  <a:srgbClr val="0432FF"/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= </a:t>
            </a:r>
            <a:r>
              <a:rPr lang="en-US" sz="2000" i="1" dirty="0">
                <a:latin typeface="Tahoma" charset="0"/>
                <a:ea typeface="Tahoma" charset="0"/>
                <a:cs typeface="Tahoma" charset="0"/>
              </a:rPr>
              <a:t>B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/</a:t>
            </a:r>
            <a:r>
              <a:rPr lang="en-US" sz="2000" i="1" dirty="0">
                <a:latin typeface="Tahoma" charset="0"/>
                <a:ea typeface="Tahoma" charset="0"/>
                <a:cs typeface="Tahoma" charset="0"/>
              </a:rPr>
              <a:t>N</a:t>
            </a:r>
          </a:p>
        </p:txBody>
      </p:sp>
      <p:graphicFrame>
        <p:nvGraphicFramePr>
          <p:cNvPr id="1375279" name="Group 47"/>
          <p:cNvGraphicFramePr>
            <a:graphicFrameLocks noGrp="1"/>
          </p:cNvGraphicFramePr>
          <p:nvPr>
            <p:ph idx="11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941138243"/>
              </p:ext>
            </p:extLst>
          </p:nvPr>
        </p:nvGraphicFramePr>
        <p:xfrm>
          <a:off x="609600" y="3635376"/>
          <a:ext cx="7896225" cy="2536824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31129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55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77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229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Organization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Number of Ways (N)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Number of Sets (S = B/N)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anchor="b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1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Direct Mapped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1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N-Way Set Associative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 &lt; N &lt; B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 / N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1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Fully Associative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1140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91141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53</a:t>
            </a:fld>
            <a:endParaRPr lang="en-US" altLang="en-US" sz="160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2756579"/>
      </p:ext>
    </p:extLst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/>
              <a:t>Capacity Misses</a:t>
            </a:r>
          </a:p>
        </p:txBody>
      </p:sp>
      <p:sp>
        <p:nvSpPr>
          <p:cNvPr id="93186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>
          <a:xfrm>
            <a:off x="228600" y="914401"/>
            <a:ext cx="8610600" cy="55626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Cache is too small to hold all data of interest at one time</a:t>
            </a:r>
          </a:p>
          <a:p>
            <a:pPr lvl="1"/>
            <a:r>
              <a:rPr lang="en-US" dirty="0"/>
              <a:t>If the cache is full and program tries to access data X that is not in cache, cache must evict data Y to make room for X</a:t>
            </a:r>
          </a:p>
          <a:p>
            <a:pPr lvl="1"/>
            <a:r>
              <a:rPr lang="en-US" b="1" dirty="0">
                <a:solidFill>
                  <a:srgbClr val="0432FF"/>
                </a:solidFill>
              </a:rPr>
              <a:t>Capacity miss </a:t>
            </a:r>
            <a:r>
              <a:rPr lang="en-US" dirty="0"/>
              <a:t>occurs if program then tries to access Y again</a:t>
            </a:r>
          </a:p>
          <a:p>
            <a:pPr lvl="1"/>
            <a:r>
              <a:rPr lang="en-US" dirty="0"/>
              <a:t>X will be placed in a particular set based on its address</a:t>
            </a:r>
          </a:p>
          <a:p>
            <a:endParaRPr lang="en-US" dirty="0"/>
          </a:p>
          <a:p>
            <a:r>
              <a:rPr lang="en-US" dirty="0"/>
              <a:t>In a </a:t>
            </a:r>
            <a:r>
              <a:rPr lang="en-US" dirty="0">
                <a:solidFill>
                  <a:srgbClr val="0432FF"/>
                </a:solidFill>
              </a:rPr>
              <a:t>direct mapped </a:t>
            </a:r>
            <a:r>
              <a:rPr lang="en-US" dirty="0"/>
              <a:t>cache, there is only one place to put X</a:t>
            </a:r>
          </a:p>
          <a:p>
            <a:endParaRPr lang="en-US" dirty="0"/>
          </a:p>
          <a:p>
            <a:r>
              <a:rPr lang="en-US" dirty="0"/>
              <a:t>In an </a:t>
            </a:r>
            <a:r>
              <a:rPr lang="en-US" dirty="0">
                <a:solidFill>
                  <a:srgbClr val="0432FF"/>
                </a:solidFill>
              </a:rPr>
              <a:t>associative cache</a:t>
            </a:r>
            <a:r>
              <a:rPr lang="en-US" dirty="0"/>
              <a:t>, there are multiple ways where X could go in the set.</a:t>
            </a:r>
          </a:p>
          <a:p>
            <a:endParaRPr lang="en-US" dirty="0"/>
          </a:p>
          <a:p>
            <a:r>
              <a:rPr lang="en-US" dirty="0"/>
              <a:t>How to choose Y to minimize chance of needing it again? </a:t>
            </a:r>
          </a:p>
          <a:p>
            <a:pPr lvl="1"/>
            <a:r>
              <a:rPr lang="en-US" dirty="0"/>
              <a:t>Least recently used (LRU) replacement: the least recently used block in a set is evicted when the cache is full.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492BC37-A118-A54F-AC4D-063C0DBF1266}" type="slidenum">
              <a:rPr lang="en-US" altLang="en-US" smtClean="0"/>
              <a:pPr>
                <a:defRPr/>
              </a:pPr>
              <a:t>54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7231570"/>
      </p:ext>
    </p:extLst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/>
              <a:t>Types of Misses</a:t>
            </a:r>
          </a:p>
        </p:txBody>
      </p:sp>
      <p:sp>
        <p:nvSpPr>
          <p:cNvPr id="95234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>
          <a:xfrm>
            <a:off x="228600" y="914401"/>
            <a:ext cx="8610600" cy="5276852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Compulsory</a:t>
            </a:r>
            <a:r>
              <a:rPr lang="en-US" dirty="0"/>
              <a:t>: first time data is accessed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Capacity</a:t>
            </a:r>
            <a:r>
              <a:rPr lang="en-US" dirty="0"/>
              <a:t>: cache too small to hold all data of interest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Conflict</a:t>
            </a:r>
            <a:r>
              <a:rPr lang="en-US" dirty="0"/>
              <a:t>: data of interest maps to same location in cache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Miss penalty</a:t>
            </a:r>
            <a:r>
              <a:rPr lang="en-US" dirty="0"/>
              <a:t>: time it takes to retrieve a block from lower level of hierarchy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492BC37-A118-A54F-AC4D-063C0DBF1266}" type="slidenum">
              <a:rPr lang="en-US" altLang="en-US" smtClean="0"/>
              <a:pPr>
                <a:defRPr/>
              </a:pPr>
              <a:t>55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620979"/>
      </p:ext>
    </p:extLst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9906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99330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>
          <a:xfrm>
            <a:off x="228600" y="0"/>
            <a:ext cx="8064500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LRU Replacement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5775" y="1285876"/>
            <a:ext cx="7896225" cy="1381124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fr-FR" dirty="0">
                <a:solidFill>
                  <a:schemeClr val="bg2"/>
                </a:solidFill>
              </a:rPr>
              <a:t># MIPS </a:t>
            </a:r>
            <a:r>
              <a:rPr lang="fr-FR" dirty="0" err="1">
                <a:solidFill>
                  <a:schemeClr val="bg2"/>
                </a:solidFill>
              </a:rPr>
              <a:t>assembly</a:t>
            </a:r>
            <a:endParaRPr lang="fr-FR" dirty="0">
              <a:solidFill>
                <a:schemeClr val="bg2"/>
              </a:solidFill>
            </a:endParaRPr>
          </a:p>
          <a:p>
            <a:endParaRPr lang="fr-FR" dirty="0"/>
          </a:p>
          <a:p>
            <a:r>
              <a:rPr lang="fr-FR" b="1" dirty="0" err="1"/>
              <a:t>lw</a:t>
            </a:r>
            <a:r>
              <a:rPr lang="fr-FR" dirty="0"/>
              <a:t> $t0, 0x04($0)</a:t>
            </a:r>
          </a:p>
          <a:p>
            <a:r>
              <a:rPr lang="fr-FR" b="1" dirty="0" err="1"/>
              <a:t>lw</a:t>
            </a:r>
            <a:r>
              <a:rPr lang="fr-FR" dirty="0"/>
              <a:t> $t1, 0x24($0)</a:t>
            </a:r>
          </a:p>
          <a:p>
            <a:r>
              <a:rPr lang="fr-FR" b="1" dirty="0" err="1"/>
              <a:t>lw</a:t>
            </a:r>
            <a:r>
              <a:rPr lang="fr-FR" dirty="0"/>
              <a:t> $t2, 0x54($0)</a:t>
            </a:r>
          </a:p>
          <a:p>
            <a:endParaRPr lang="de-CH" dirty="0"/>
          </a:p>
        </p:txBody>
      </p:sp>
      <p:graphicFrame>
        <p:nvGraphicFramePr>
          <p:cNvPr id="6" name="Content Placeholder 5"/>
          <p:cNvGraphicFramePr>
            <a:graphicFrameLocks noGrp="1" noChangeAspect="1"/>
          </p:cNvGraphicFramePr>
          <p:nvPr>
            <p:ph idx="10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8834783"/>
              </p:ext>
            </p:extLst>
          </p:nvPr>
        </p:nvGraphicFramePr>
        <p:xfrm>
          <a:off x="1370012" y="3257550"/>
          <a:ext cx="6554788" cy="281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7595" name="VISIO" r:id="rId9" imgW="3363468" imgH="1446276" progId="Visio.Drawing.6">
                  <p:embed/>
                </p:oleObj>
              </mc:Choice>
              <mc:Fallback>
                <p:oleObj name="VISIO" r:id="rId9" imgW="3363468" imgH="1446276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0012" y="3257550"/>
                        <a:ext cx="6554788" cy="2817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9331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154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99332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defPPr>
              <a:defRPr lang="en-US"/>
            </a:defPPr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56</a:t>
            </a:fld>
            <a:endParaRPr lang="en-US" altLang="en-US" sz="16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854465"/>
      </p:ext>
    </p:extLst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9906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99330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>
          <a:xfrm>
            <a:off x="228600" y="0"/>
            <a:ext cx="8064500" cy="928687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LRU Replacement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5775" y="1285876"/>
            <a:ext cx="7896225" cy="1381124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fr-FR" dirty="0">
                <a:solidFill>
                  <a:schemeClr val="bg2"/>
                </a:solidFill>
              </a:rPr>
              <a:t># MIPS </a:t>
            </a:r>
            <a:r>
              <a:rPr lang="fr-FR" dirty="0" err="1">
                <a:solidFill>
                  <a:schemeClr val="bg2"/>
                </a:solidFill>
              </a:rPr>
              <a:t>assembly</a:t>
            </a:r>
            <a:endParaRPr lang="fr-FR" dirty="0">
              <a:solidFill>
                <a:schemeClr val="bg2"/>
              </a:solidFill>
            </a:endParaRPr>
          </a:p>
          <a:p>
            <a:endParaRPr lang="fr-FR" dirty="0"/>
          </a:p>
          <a:p>
            <a:r>
              <a:rPr lang="fr-FR" b="1" dirty="0" err="1"/>
              <a:t>lw</a:t>
            </a:r>
            <a:r>
              <a:rPr lang="fr-FR" dirty="0"/>
              <a:t> $t0, 0x04($0)</a:t>
            </a:r>
          </a:p>
          <a:p>
            <a:r>
              <a:rPr lang="fr-FR" b="1" dirty="0" err="1"/>
              <a:t>lw</a:t>
            </a:r>
            <a:r>
              <a:rPr lang="fr-FR" dirty="0"/>
              <a:t> $t1, 0x24($0)</a:t>
            </a:r>
          </a:p>
          <a:p>
            <a:r>
              <a:rPr lang="fr-FR" b="1" dirty="0" err="1"/>
              <a:t>lw</a:t>
            </a:r>
            <a:r>
              <a:rPr lang="fr-FR" dirty="0"/>
              <a:t> $t2, 0x54($0)</a:t>
            </a:r>
          </a:p>
          <a:p>
            <a:endParaRPr lang="de-CH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0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880867686"/>
              </p:ext>
            </p:extLst>
          </p:nvPr>
        </p:nvGraphicFramePr>
        <p:xfrm>
          <a:off x="1435100" y="2805113"/>
          <a:ext cx="6261100" cy="3900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8619" name="VISIO" r:id="rId9" imgW="3212592" imgH="2002536" progId="Visio.Drawing.6">
                  <p:embed/>
                </p:oleObj>
              </mc:Choice>
              <mc:Fallback>
                <p:oleObj name="VISIO" r:id="rId9" imgW="3212592" imgH="2002536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5100" y="2805113"/>
                        <a:ext cx="6261100" cy="3900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9331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154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99332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defPPr>
              <a:defRPr lang="en-US"/>
            </a:defPPr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57</a:t>
            </a:fld>
            <a:endParaRPr lang="en-US" altLang="en-US" sz="16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1943865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7" name="Title 1">
            <a:extLst>
              <a:ext uri="{FF2B5EF4-FFF2-40B4-BE49-F238E27FC236}">
                <a16:creationId xmlns:a16="http://schemas.microsoft.com/office/drawing/2014/main" id="{78FEAB72-A105-5849-917A-CCFA8D3CF9B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Recall: How to Improve Cache Performance</a:t>
            </a:r>
          </a:p>
        </p:txBody>
      </p:sp>
      <p:sp>
        <p:nvSpPr>
          <p:cNvPr id="50178" name="Content Placeholder 2">
            <a:extLst>
              <a:ext uri="{FF2B5EF4-FFF2-40B4-BE49-F238E27FC236}">
                <a16:creationId xmlns:a16="http://schemas.microsoft.com/office/drawing/2014/main" id="{4A4107A0-393D-4C40-80D5-EAECBEE2634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Three fundamental goals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Reducing miss rate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Caveat: reducing miss rate can reduce performance if more costly-to-refetch blocks are evicted</a:t>
            </a:r>
          </a:p>
          <a:p>
            <a:pPr lvl="1"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Reducing miss latency or miss cost</a:t>
            </a:r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Reducing hit latency or hit cost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The above three </a:t>
            </a:r>
            <a:r>
              <a:rPr lang="en-US" altLang="en-US" b="1">
                <a:solidFill>
                  <a:srgbClr val="FF0000"/>
                </a:solidFill>
                <a:ea typeface="ＭＳ Ｐゴシック" panose="020B0600070205080204" pitchFamily="34" charset="-128"/>
              </a:rPr>
              <a:t>together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>
                <a:ea typeface="ＭＳ Ｐゴシック" panose="020B0600070205080204" pitchFamily="34" charset="-128"/>
              </a:rPr>
              <a:t>affect performance </a:t>
            </a:r>
          </a:p>
        </p:txBody>
      </p:sp>
      <p:sp>
        <p:nvSpPr>
          <p:cNvPr id="244739" name="Slide Number Placeholder 3">
            <a:extLst>
              <a:ext uri="{FF2B5EF4-FFF2-40B4-BE49-F238E27FC236}">
                <a16:creationId xmlns:a16="http://schemas.microsoft.com/office/drawing/2014/main" id="{09DCB6C1-1F1B-4048-ACB8-A57C34A0660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9D414F-D48A-7A40-89D7-DBBC140E5DDE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48948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1" name="Title 1">
            <a:extLst>
              <a:ext uri="{FF2B5EF4-FFF2-40B4-BE49-F238E27FC236}">
                <a16:creationId xmlns:a16="http://schemas.microsoft.com/office/drawing/2014/main" id="{7C5BBB5B-ABB6-DA4E-AA6E-7E699E6D133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Recall: Improving Basic Cache Performance</a:t>
            </a:r>
          </a:p>
        </p:txBody>
      </p:sp>
      <p:sp>
        <p:nvSpPr>
          <p:cNvPr id="87042" name="Content Placeholder 2">
            <a:extLst>
              <a:ext uri="{FF2B5EF4-FFF2-40B4-BE49-F238E27FC236}">
                <a16:creationId xmlns:a16="http://schemas.microsoft.com/office/drawing/2014/main" id="{3DF05D92-C721-F640-9EA8-A935A76750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>
            <a:normAutofit lnSpcReduction="10000"/>
          </a:bodyPr>
          <a:lstStyle/>
          <a:p>
            <a:pPr>
              <a:buFont typeface="Wingdings" charset="2"/>
              <a:buChar char="n"/>
              <a:defRPr/>
            </a:pPr>
            <a:r>
              <a:rPr lang="en-US" dirty="0"/>
              <a:t>Reducing miss rate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charset="0"/>
              </a:rPr>
              <a:t>More associativity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charset="0"/>
              </a:rPr>
              <a:t>Alternatives/enhancements to associativity 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charset="0"/>
              </a:rPr>
              <a:t>Victim caches, hashing, pseudo-associativity, skewed associativity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charset="0"/>
              </a:rPr>
              <a:t>Better replacement/insertion policies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rgbClr val="0432FF"/>
                </a:solidFill>
                <a:ea typeface="ＭＳ Ｐゴシック" charset="0"/>
              </a:rPr>
              <a:t>Software approaches</a:t>
            </a:r>
          </a:p>
          <a:p>
            <a:pPr lvl="1">
              <a:buFont typeface="Wingdings" charset="2"/>
              <a:buChar char="q"/>
              <a:defRPr/>
            </a:pPr>
            <a:endParaRPr lang="en-US" sz="400" dirty="0">
              <a:ea typeface="ＭＳ Ｐゴシック" charset="0"/>
            </a:endParaRPr>
          </a:p>
          <a:p>
            <a:pPr>
              <a:buFont typeface="Wingdings" charset="2"/>
              <a:buChar char="n"/>
              <a:defRPr/>
            </a:pPr>
            <a:r>
              <a:rPr lang="en-US" dirty="0"/>
              <a:t>Reducing miss latency/cost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rgbClr val="7F7F7F"/>
                </a:solidFill>
                <a:ea typeface="ＭＳ Ｐゴシック" charset="0"/>
              </a:rPr>
              <a:t>Multi-level caches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rgbClr val="7F7F7F"/>
                </a:solidFill>
                <a:ea typeface="ＭＳ Ｐゴシック" charset="0"/>
              </a:rPr>
              <a:t>Critical word first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 err="1">
                <a:solidFill>
                  <a:srgbClr val="7F7F7F"/>
                </a:solidFill>
                <a:ea typeface="ＭＳ Ｐゴシック" charset="0"/>
              </a:rPr>
              <a:t>Subblocking</a:t>
            </a:r>
            <a:r>
              <a:rPr lang="en-US" dirty="0">
                <a:solidFill>
                  <a:srgbClr val="7F7F7F"/>
                </a:solidFill>
                <a:ea typeface="ＭＳ Ｐゴシック" charset="0"/>
              </a:rPr>
              <a:t>/sectoring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rgbClr val="7F7F7F"/>
                </a:solidFill>
                <a:ea typeface="ＭＳ Ｐゴシック" charset="0"/>
              </a:rPr>
              <a:t>Better replacement/insertion policies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charset="0"/>
              </a:rPr>
              <a:t>Non-blocking caches (multiple cache misses in parallel)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charset="0"/>
              </a:rPr>
              <a:t>Multiple accesses per cycle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rgbClr val="0432FF"/>
                </a:solidFill>
                <a:ea typeface="ＭＳ Ｐゴシック" charset="0"/>
              </a:rPr>
              <a:t>Software approaches</a:t>
            </a:r>
          </a:p>
        </p:txBody>
      </p:sp>
      <p:sp>
        <p:nvSpPr>
          <p:cNvPr id="245763" name="Slide Number Placeholder 3">
            <a:extLst>
              <a:ext uri="{FF2B5EF4-FFF2-40B4-BE49-F238E27FC236}">
                <a16:creationId xmlns:a16="http://schemas.microsoft.com/office/drawing/2014/main" id="{B3B69DDE-38D8-7447-9692-0E055554F95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6F8AC76-C750-B345-817C-760790AE1CAF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2995436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5" name="Title 1">
            <a:extLst>
              <a:ext uri="{FF2B5EF4-FFF2-40B4-BE49-F238E27FC236}">
                <a16:creationId xmlns:a16="http://schemas.microsoft.com/office/drawing/2014/main" id="{03E0D8F3-E70F-B547-A4EB-1BE20E46375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600" dirty="0">
                <a:ea typeface="ＭＳ Ｐゴシック" panose="020B0600070205080204" pitchFamily="34" charset="-128"/>
              </a:rPr>
              <a:t>Recall: Software Approaches for Higher Hit Rate</a:t>
            </a:r>
          </a:p>
        </p:txBody>
      </p:sp>
      <p:sp>
        <p:nvSpPr>
          <p:cNvPr id="246786" name="Content Placeholder 2">
            <a:extLst>
              <a:ext uri="{FF2B5EF4-FFF2-40B4-BE49-F238E27FC236}">
                <a16:creationId xmlns:a16="http://schemas.microsoft.com/office/drawing/2014/main" id="{7E28AFE1-0E8B-AD4D-95FC-2A0B13CBD7D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Restructuring data access patterns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Restructuring data layout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Loop interchange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Data structure separation/merging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Blocking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…</a:t>
            </a:r>
          </a:p>
        </p:txBody>
      </p:sp>
      <p:sp>
        <p:nvSpPr>
          <p:cNvPr id="246787" name="Slide Number Placeholder 3">
            <a:extLst>
              <a:ext uri="{FF2B5EF4-FFF2-40B4-BE49-F238E27FC236}">
                <a16:creationId xmlns:a16="http://schemas.microsoft.com/office/drawing/2014/main" id="{1A2CD187-5423-8E41-ABFB-567B3DF6B81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5E2CE9B-EE46-FF4D-863F-9B0CF9677C4B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516190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09" name="Title 1">
            <a:extLst>
              <a:ext uri="{FF2B5EF4-FFF2-40B4-BE49-F238E27FC236}">
                <a16:creationId xmlns:a16="http://schemas.microsoft.com/office/drawing/2014/main" id="{04BF37DC-1204-3B4F-A5EA-0A59399A5BB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700" dirty="0">
                <a:ea typeface="ＭＳ Ｐゴシック" panose="020B0600070205080204" pitchFamily="34" charset="-128"/>
              </a:rPr>
              <a:t>Recall: Restructuring Data Access Patterns (I)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A7756-14BF-1644-BA3D-B39294342A4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804275" cy="5562600"/>
          </a:xfrm>
        </p:spPr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Idea: Restructure data layout or data access patterns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Example: If column-major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x[i+1,j] follows x[</a:t>
            </a:r>
            <a:r>
              <a:rPr lang="en-US" altLang="en-US" dirty="0" err="1">
                <a:ea typeface="ＭＳ Ｐゴシック" panose="020B0600070205080204" pitchFamily="34" charset="-128"/>
              </a:rPr>
              <a:t>i,j</a:t>
            </a:r>
            <a:r>
              <a:rPr lang="en-US" altLang="en-US" dirty="0">
                <a:ea typeface="ＭＳ Ｐゴシック" panose="020B0600070205080204" pitchFamily="34" charset="-128"/>
              </a:rPr>
              <a:t>] in memory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x[i,j+1] is far away from x[</a:t>
            </a:r>
            <a:r>
              <a:rPr lang="en-US" altLang="en-US" dirty="0" err="1">
                <a:ea typeface="ＭＳ Ｐゴシック" panose="020B0600070205080204" pitchFamily="34" charset="-128"/>
              </a:rPr>
              <a:t>i,j</a:t>
            </a:r>
            <a:r>
              <a:rPr lang="en-US" altLang="en-US" dirty="0">
                <a:ea typeface="ＭＳ Ｐゴシック" panose="020B0600070205080204" pitchFamily="34" charset="-128"/>
              </a:rPr>
              <a:t>]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This is called </a:t>
            </a:r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loop interchange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Other optimizations can also increase hit rate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Loop fusion, array merging, …</a:t>
            </a:r>
          </a:p>
        </p:txBody>
      </p:sp>
      <p:sp>
        <p:nvSpPr>
          <p:cNvPr id="247811" name="Slide Number Placeholder 3">
            <a:extLst>
              <a:ext uri="{FF2B5EF4-FFF2-40B4-BE49-F238E27FC236}">
                <a16:creationId xmlns:a16="http://schemas.microsoft.com/office/drawing/2014/main" id="{CE5F03FC-3304-C14C-98C1-9D14208B37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466C94B-91E0-824B-9C0D-07B758FBA22F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81F71B7-DAB3-1D45-9EAA-822AA96234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513" y="2943225"/>
            <a:ext cx="30353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Poor code		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for </a:t>
            </a:r>
            <a:r>
              <a:rPr kumimoji="0" lang="en-US" alt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</a:t>
            </a: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= 1, rows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     for j = 1, columns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           sum = sum + x[</a:t>
            </a:r>
            <a:r>
              <a:rPr kumimoji="0" lang="en-US" alt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i,j</a:t>
            </a: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]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4CFADE3-03FC-F348-8825-713C648B85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5963" y="2943225"/>
            <a:ext cx="3878262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Better code			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ZapfDingbats" charset="2"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for j = 1, columns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ZapfDingbats" charset="2"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     for i = 1, rows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ZapfDingbats" charset="2"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          sum = sum + x[i,j]</a:t>
            </a:r>
          </a:p>
        </p:txBody>
      </p:sp>
    </p:spTree>
    <p:extLst>
      <p:ext uri="{BB962C8B-B14F-4D97-AF65-F5344CB8AC3E}">
        <p14:creationId xmlns:p14="http://schemas.microsoft.com/office/powerpoint/2010/main" val="10600902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8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7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1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44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6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9451</TotalTime>
  <Words>2561</Words>
  <Application>Microsoft Macintosh PowerPoint</Application>
  <PresentationFormat>On-screen Show (4:3)</PresentationFormat>
  <Paragraphs>678</Paragraphs>
  <Slides>57</Slides>
  <Notes>18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9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79" baseType="lpstr">
      <vt:lpstr>굴림</vt:lpstr>
      <vt:lpstr>MS PGothic</vt:lpstr>
      <vt:lpstr>MS PGothic</vt:lpstr>
      <vt:lpstr>Arial</vt:lpstr>
      <vt:lpstr>Calibri</vt:lpstr>
      <vt:lpstr>Consolas</vt:lpstr>
      <vt:lpstr>Garamond</vt:lpstr>
      <vt:lpstr>Tahoma</vt:lpstr>
      <vt:lpstr>Times New Roman</vt:lpstr>
      <vt:lpstr>Verdana</vt:lpstr>
      <vt:lpstr>Wingdings</vt:lpstr>
      <vt:lpstr>ZapfDingbats</vt:lpstr>
      <vt:lpstr>Edge</vt:lpstr>
      <vt:lpstr>4_Edge</vt:lpstr>
      <vt:lpstr>6_Edge</vt:lpstr>
      <vt:lpstr>7_Edge</vt:lpstr>
      <vt:lpstr>8_Edge</vt:lpstr>
      <vt:lpstr>67_Edge</vt:lpstr>
      <vt:lpstr>71_Edge</vt:lpstr>
      <vt:lpstr>44_Edge</vt:lpstr>
      <vt:lpstr>16_Edge</vt:lpstr>
      <vt:lpstr>VISIO</vt:lpstr>
      <vt:lpstr> Digital Design &amp; Computer Arch.  Lecture 23a: Multiprocessor Caches</vt:lpstr>
      <vt:lpstr>Readings</vt:lpstr>
      <vt:lpstr>Recall: Cache Structure</vt:lpstr>
      <vt:lpstr>Cache Performance</vt:lpstr>
      <vt:lpstr>Recall: Cache Parameters vs. Miss/Hit Rate</vt:lpstr>
      <vt:lpstr>Recall: How to Improve Cache Performance</vt:lpstr>
      <vt:lpstr>Recall: Improving Basic Cache Performance</vt:lpstr>
      <vt:lpstr>Recall: Software Approaches for Higher Hit Rate</vt:lpstr>
      <vt:lpstr>Recall: Restructuring Data Access Patterns (I)</vt:lpstr>
      <vt:lpstr>Recall: Restructuring Data Access Patterns (II)</vt:lpstr>
      <vt:lpstr>Restructuring Data Layout (I)</vt:lpstr>
      <vt:lpstr>Restructuring Data Layout (II)</vt:lpstr>
      <vt:lpstr>Multi-Core Issues in Caching</vt:lpstr>
      <vt:lpstr>Caches in a Multi-Core System</vt:lpstr>
      <vt:lpstr>Caches in Multi-Core Systems</vt:lpstr>
      <vt:lpstr>Private vs. Shared Caches</vt:lpstr>
      <vt:lpstr>Resource Sharing Concept and Advantages</vt:lpstr>
      <vt:lpstr>Resource Sharing Disadvantages</vt:lpstr>
      <vt:lpstr>Private vs. Shared Caches</vt:lpstr>
      <vt:lpstr>Shared Caches Between Cores</vt:lpstr>
      <vt:lpstr>Example: Problem with Shared Caches</vt:lpstr>
      <vt:lpstr>Example: Problem with Shared Caches</vt:lpstr>
      <vt:lpstr>Example: Problem with Shared Caches</vt:lpstr>
      <vt:lpstr>Memory System: A Shared Resource View</vt:lpstr>
      <vt:lpstr>Cache Coherence</vt:lpstr>
      <vt:lpstr>Cache Coherence </vt:lpstr>
      <vt:lpstr>The Cache Coherence Problem</vt:lpstr>
      <vt:lpstr>The Cache Coherence Problem</vt:lpstr>
      <vt:lpstr>The Cache Coherence Problem</vt:lpstr>
      <vt:lpstr>The Cache Coherence Problem</vt:lpstr>
      <vt:lpstr>Cache Coherence: Whose Responsibility?</vt:lpstr>
      <vt:lpstr>A Very Simple Coherence Scheme (VI)</vt:lpstr>
      <vt:lpstr>(Non-)Solutions to Cache Coherence</vt:lpstr>
      <vt:lpstr>Maintaining Coherence</vt:lpstr>
      <vt:lpstr>Hardware Cache Coherence</vt:lpstr>
      <vt:lpstr> Digital Design &amp; Computer Arch.  Lecture 23a: Multiprocessor Caches</vt:lpstr>
      <vt:lpstr>Cache Examples: For You to Study</vt:lpstr>
      <vt:lpstr>Cache Terminology</vt:lpstr>
      <vt:lpstr>How is data found?</vt:lpstr>
      <vt:lpstr>Direct Mapped Cache</vt:lpstr>
      <vt:lpstr>Direct Mapped Cache Hardware</vt:lpstr>
      <vt:lpstr>Direct Mapped Cache Performance</vt:lpstr>
      <vt:lpstr>Direct Mapped Cache Performance</vt:lpstr>
      <vt:lpstr>Direct Mapped Cache: Conflict</vt:lpstr>
      <vt:lpstr>Direct Mapped Cache: Conflict</vt:lpstr>
      <vt:lpstr>N-Way Set Associative Cache</vt:lpstr>
      <vt:lpstr>N-way Set Associative Performance</vt:lpstr>
      <vt:lpstr>N-way Set Associative Performance</vt:lpstr>
      <vt:lpstr>Fully Associative Cache</vt:lpstr>
      <vt:lpstr>Spatial Locality?</vt:lpstr>
      <vt:lpstr>Direct Mapped Cache Performance</vt:lpstr>
      <vt:lpstr>Direct Mapped Cache Performance</vt:lpstr>
      <vt:lpstr>Cache Organization Recap</vt:lpstr>
      <vt:lpstr>Capacity Misses</vt:lpstr>
      <vt:lpstr>Types of Misses</vt:lpstr>
      <vt:lpstr>LRU Replacement</vt:lpstr>
      <vt:lpstr>LRU Replacement</vt:lpstr>
    </vt:vector>
  </TitlesOfParts>
  <Company>Microsoft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Microsoft Office User</cp:lastModifiedBy>
  <cp:revision>413</cp:revision>
  <cp:lastPrinted>2017-09-21T09:40:56Z</cp:lastPrinted>
  <dcterms:created xsi:type="dcterms:W3CDTF">2010-09-08T00:51:32Z</dcterms:created>
  <dcterms:modified xsi:type="dcterms:W3CDTF">2020-05-20T07:18:59Z</dcterms:modified>
</cp:coreProperties>
</file>